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9" r:id="rId18"/>
    <p:sldId id="277" r:id="rId19"/>
    <p:sldId id="278" r:id="rId20"/>
    <p:sldId id="273" r:id="rId21"/>
    <p:sldId id="282" r:id="rId22"/>
    <p:sldId id="276" r:id="rId23"/>
    <p:sldId id="280" r:id="rId24"/>
    <p:sldId id="281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82" autoAdjust="0"/>
  </p:normalViewPr>
  <p:slideViewPr>
    <p:cSldViewPr>
      <p:cViewPr varScale="1">
        <p:scale>
          <a:sx n="97" d="100"/>
          <a:sy n="97" d="100"/>
        </p:scale>
        <p:origin x="-3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48174-6623-4061-8814-FF6BE2107947}" type="datetimeFigureOut">
              <a:rPr lang="pl-PL" smtClean="0"/>
              <a:t>2013-06-21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4601-E253-430F-BAA1-7283DB2BBE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11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131D0C-D5AC-4518-B10C-922737984E06}" type="slidenum">
              <a:rPr lang="pl-PL" b="0"/>
              <a:pPr eaLnBrk="1" hangingPunct="1"/>
              <a:t>1</a:t>
            </a:fld>
            <a:endParaRPr lang="pl-PL" b="0"/>
          </a:p>
        </p:txBody>
      </p:sp>
      <p:sp>
        <p:nvSpPr>
          <p:cNvPr id="3891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7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24366E7-5086-42A6-8DB9-B281A79DA104}" type="slidenum">
              <a:rPr lang="pl-PL" sz="1200" b="0"/>
              <a:pPr algn="r" eaLnBrk="1" hangingPunct="1"/>
              <a:t>1</a:t>
            </a:fld>
            <a:endParaRPr lang="pl-PL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A31477-6FA0-44CC-92D3-381893A9C372}" type="slidenum">
              <a:rPr lang="pl-PL" b="0" smtClean="0"/>
              <a:pPr eaLnBrk="1" hangingPunct="1"/>
              <a:t>29</a:t>
            </a:fld>
            <a:endParaRPr lang="pl-PL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C89C-B1FD-4368-A753-219B5F4EF96A}" type="datetime1">
              <a:rPr lang="pl-PL" smtClean="0"/>
              <a:t>2013-06-21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8C2-B823-4806-B971-30F59F0E888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BD10-550B-4EE6-B7BD-18A51E7B40D2}" type="datetime1">
              <a:rPr lang="pl-PL" smtClean="0"/>
              <a:t>2013-06-21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8C2-B823-4806-B971-30F59F0E88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9180-D2E8-42BB-81FB-A5288519C908}" type="datetime1">
              <a:rPr lang="pl-PL" smtClean="0"/>
              <a:t>2013-06-21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8C2-B823-4806-B971-30F59F0E88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110F-844E-42C9-8A16-5790CC61C5BB}" type="datetime1">
              <a:rPr lang="pl-PL" smtClean="0"/>
              <a:t>2013-06-21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8C2-B823-4806-B971-30F59F0E88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D9F-0C21-4C54-96AF-DBE5B32AC2E8}" type="datetime1">
              <a:rPr lang="pl-PL" smtClean="0"/>
              <a:t>2013-06-21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8C2-B823-4806-B971-30F59F0E888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1E01-0656-4E66-9949-F0B27E5D8269}" type="datetime1">
              <a:rPr lang="pl-PL" smtClean="0"/>
              <a:t>2013-06-21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8C2-B823-4806-B971-30F59F0E88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87B7-5B07-4B4E-9005-30C919A28F82}" type="datetime1">
              <a:rPr lang="pl-PL" smtClean="0"/>
              <a:t>2013-06-21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8C2-B823-4806-B971-30F59F0E88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F96E-3B4D-4E7E-A77B-9F64BD65227C}" type="datetime1">
              <a:rPr lang="pl-PL" smtClean="0"/>
              <a:t>2013-06-21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8C2-B823-4806-B971-30F59F0E88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1821-00B8-4B5E-948E-93A6C1765507}" type="datetime1">
              <a:rPr lang="pl-PL" smtClean="0"/>
              <a:t>2013-06-21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8C2-B823-4806-B971-30F59F0E88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6F77-AED7-460D-B3D9-B50EF9EA0EB4}" type="datetime1">
              <a:rPr lang="pl-PL" smtClean="0"/>
              <a:t>2013-06-21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8C2-B823-4806-B971-30F59F0E88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9F64-03FF-4C8E-8FF8-717620329D5E}" type="datetime1">
              <a:rPr lang="pl-PL" smtClean="0"/>
              <a:t>2013-06-21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5A68C2-B823-4806-B971-30F59F0E8888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3FBE83-6B57-4FC1-AB4A-1C2DA7982B9B}" type="datetime1">
              <a:rPr lang="pl-PL" smtClean="0"/>
              <a:t>2013-06-21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5A68C2-B823-4806-B971-30F59F0E8888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tb.ohchr.org/default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rawo.rp.pl/galeria/0,1,926514.html#bigImage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bip.ms.gov.pl/pl/prawa-czlowieka/onz-i-prawa-czlowieka/wspolpraca-w-ramach-systemu-on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5877272"/>
            <a:ext cx="2887960" cy="720080"/>
          </a:xfrm>
        </p:spPr>
        <p:txBody>
          <a:bodyPr/>
          <a:lstStyle/>
          <a:p>
            <a:pPr algn="ctr">
              <a:defRPr/>
            </a:pPr>
            <a:r>
              <a:rPr lang="pl-PL" dirty="0" err="1"/>
              <a:t>Ministry</a:t>
            </a:r>
            <a:r>
              <a:rPr lang="pl-PL" dirty="0"/>
              <a:t> of </a:t>
            </a:r>
            <a:r>
              <a:rPr lang="pl-PL" dirty="0" err="1"/>
              <a:t>Justice</a:t>
            </a:r>
            <a:endParaRPr lang="pl-PL" dirty="0"/>
          </a:p>
          <a:p>
            <a:pPr algn="ctr">
              <a:defRPr/>
            </a:pPr>
            <a:r>
              <a:rPr lang="pl-PL" dirty="0" err="1"/>
              <a:t>Department</a:t>
            </a:r>
            <a:r>
              <a:rPr lang="pl-PL" dirty="0"/>
              <a:t> of International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/>
              <a:t>and Human </a:t>
            </a:r>
            <a:r>
              <a:rPr lang="pl-PL" dirty="0" err="1"/>
              <a:t>Rights</a:t>
            </a:r>
            <a:endParaRPr lang="pl-PL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1989138"/>
            <a:ext cx="7272808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4000" b="1" dirty="0" smtClean="0">
                <a:latin typeface="Garamond" pitchFamily="18" charset="0"/>
                <a:cs typeface="Times New Roman" pitchFamily="18" charset="0"/>
              </a:rPr>
              <a:t>Reporting </a:t>
            </a:r>
            <a:r>
              <a:rPr lang="pl-PL" sz="4000" b="1" dirty="0" err="1" smtClean="0">
                <a:latin typeface="Garamond" pitchFamily="18" charset="0"/>
                <a:cs typeface="Times New Roman" pitchFamily="18" charset="0"/>
              </a:rPr>
              <a:t>procedure</a:t>
            </a:r>
            <a:r>
              <a:rPr lang="pl-PL" sz="4000" b="1" dirty="0" smtClean="0">
                <a:latin typeface="Garamond" pitchFamily="18" charset="0"/>
                <a:cs typeface="Times New Roman" pitchFamily="18" charset="0"/>
              </a:rPr>
              <a:t> to the </a:t>
            </a:r>
            <a:r>
              <a:rPr lang="pl-PL" sz="4000" b="1" dirty="0" err="1" smtClean="0">
                <a:latin typeface="Garamond" pitchFamily="18" charset="0"/>
                <a:cs typeface="Times New Roman" pitchFamily="18" charset="0"/>
              </a:rPr>
              <a:t>treaty</a:t>
            </a:r>
            <a:r>
              <a:rPr lang="pl-PL" sz="40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pl-PL" sz="4000" b="1" dirty="0" err="1" smtClean="0">
                <a:latin typeface="Garamond" pitchFamily="18" charset="0"/>
                <a:cs typeface="Times New Roman" pitchFamily="18" charset="0"/>
              </a:rPr>
              <a:t>bodies</a:t>
            </a:r>
            <a:r>
              <a:rPr lang="pl-PL" sz="4000" b="1" dirty="0" smtClean="0">
                <a:latin typeface="Garamond" pitchFamily="18" charset="0"/>
                <a:cs typeface="Times New Roman" pitchFamily="18" charset="0"/>
              </a:rPr>
              <a:t> (UN </a:t>
            </a:r>
            <a:r>
              <a:rPr lang="pl-PL" sz="4000" b="1" dirty="0" err="1" smtClean="0">
                <a:latin typeface="Garamond" pitchFamily="18" charset="0"/>
                <a:cs typeface="Times New Roman" pitchFamily="18" charset="0"/>
              </a:rPr>
              <a:t>bodies</a:t>
            </a:r>
            <a:r>
              <a:rPr lang="pl-PL" sz="4000" b="1" dirty="0" smtClean="0">
                <a:latin typeface="Garamond" pitchFamily="18" charset="0"/>
                <a:cs typeface="Times New Roman" pitchFamily="18" charset="0"/>
              </a:rPr>
              <a:t>)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b="1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3" y="4149725"/>
            <a:ext cx="7344815" cy="1439515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pl-PL" sz="2000" dirty="0" smtClean="0">
                <a:latin typeface="Garamond" pitchFamily="18" charset="0"/>
              </a:rPr>
              <a:t>Study </a:t>
            </a:r>
            <a:r>
              <a:rPr lang="pl-PL" sz="2000" dirty="0" err="1" smtClean="0">
                <a:latin typeface="Garamond" pitchFamily="18" charset="0"/>
              </a:rPr>
              <a:t>visit</a:t>
            </a:r>
            <a:r>
              <a:rPr lang="pl-PL" sz="2000" dirty="0" smtClean="0">
                <a:latin typeface="Garamond" pitchFamily="18" charset="0"/>
              </a:rPr>
              <a:t> - </a:t>
            </a:r>
            <a:r>
              <a:rPr lang="pl-PL" sz="2000" dirty="0" err="1" smtClean="0">
                <a:latin typeface="Garamond" pitchFamily="18" charset="0"/>
              </a:rPr>
              <a:t>delegation</a:t>
            </a:r>
            <a:r>
              <a:rPr lang="pl-PL" sz="2000" dirty="0" smtClean="0">
                <a:latin typeface="Garamond" pitchFamily="18" charset="0"/>
              </a:rPr>
              <a:t> from </a:t>
            </a:r>
          </a:p>
          <a:p>
            <a:pPr marL="0" indent="0" algn="ctr" eaLnBrk="1" hangingPunct="1">
              <a:buFontTx/>
              <a:buNone/>
            </a:pPr>
            <a:r>
              <a:rPr lang="pl-PL" sz="2000" b="1" dirty="0" err="1" smtClean="0">
                <a:latin typeface="Garamond" pitchFamily="18" charset="0"/>
              </a:rPr>
              <a:t>Kosovo</a:t>
            </a:r>
            <a:r>
              <a:rPr lang="pl-PL" sz="2000" b="1" dirty="0" smtClean="0">
                <a:latin typeface="Garamond" pitchFamily="18" charset="0"/>
              </a:rPr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pl-PL" sz="2000" dirty="0" err="1" smtClean="0">
                <a:latin typeface="Garamond" pitchFamily="18" charset="0"/>
              </a:rPr>
              <a:t>April</a:t>
            </a:r>
            <a:r>
              <a:rPr lang="pl-PL" sz="2000" dirty="0" smtClean="0">
                <a:latin typeface="Garamond" pitchFamily="18" charset="0"/>
              </a:rPr>
              <a:t> 9, 2013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349"/>
            <a:ext cx="624408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8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UN </a:t>
            </a:r>
            <a:r>
              <a:rPr lang="pl-PL" sz="3600" dirty="0" err="1" smtClean="0"/>
              <a:t>Conventions</a:t>
            </a:r>
            <a:endParaRPr lang="pl-PL" sz="36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729079"/>
              </p:ext>
            </p:extLst>
          </p:nvPr>
        </p:nvGraphicFramePr>
        <p:xfrm>
          <a:off x="503548" y="-99393"/>
          <a:ext cx="8136905" cy="723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514"/>
                <a:gridCol w="922810"/>
                <a:gridCol w="1152128"/>
                <a:gridCol w="1656184"/>
                <a:gridCol w="1224136"/>
                <a:gridCol w="1188133"/>
              </a:tblGrid>
              <a:tr h="496065">
                <a:tc>
                  <a:txBody>
                    <a:bodyPr/>
                    <a:lstStyle/>
                    <a:p>
                      <a:r>
                        <a:rPr lang="pl-PL" sz="1600" dirty="0" err="1" smtClean="0"/>
                        <a:t>Convention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In </a:t>
                      </a:r>
                      <a:r>
                        <a:rPr lang="pl-PL" sz="1400" dirty="0" err="1" smtClean="0"/>
                        <a:t>brief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err="1" smtClean="0"/>
                        <a:t>Date</a:t>
                      </a:r>
                      <a:r>
                        <a:rPr lang="pl-PL" sz="1200" dirty="0" smtClean="0"/>
                        <a:t> of </a:t>
                      </a:r>
                      <a:r>
                        <a:rPr lang="pl-PL" sz="1200" dirty="0" err="1" smtClean="0"/>
                        <a:t>ratification</a:t>
                      </a:r>
                      <a:r>
                        <a:rPr lang="pl-PL" sz="1200" dirty="0" smtClean="0"/>
                        <a:t> by Poland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err="1" smtClean="0"/>
                        <a:t>Treaty</a:t>
                      </a:r>
                      <a:r>
                        <a:rPr lang="pl-PL" sz="1600" dirty="0" smtClean="0"/>
                        <a:t> body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Reporting by Poland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err="1" smtClean="0"/>
                        <a:t>Individual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communication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baseline="0" dirty="0" smtClean="0"/>
                        <a:t> (</a:t>
                      </a:r>
                      <a:r>
                        <a:rPr lang="pl-PL" sz="1200" baseline="0" dirty="0" err="1" smtClean="0"/>
                        <a:t>v.Poland</a:t>
                      </a:r>
                      <a:r>
                        <a:rPr lang="pl-PL" sz="1200" baseline="0" dirty="0" smtClean="0"/>
                        <a:t>)</a:t>
                      </a:r>
                      <a:endParaRPr lang="pl-PL" sz="1200" dirty="0" smtClean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International Covenant on Civil and Political Right</a:t>
                      </a:r>
                      <a:r>
                        <a:rPr lang="pl-PL" sz="1100" b="1" dirty="0" smtClean="0"/>
                        <a:t>s </a:t>
                      </a:r>
                      <a:r>
                        <a:rPr lang="pl-PL" sz="1100" b="1" dirty="0" smtClean="0">
                          <a:solidFill>
                            <a:srgbClr val="FF0000"/>
                          </a:solidFill>
                        </a:rPr>
                        <a:t>(1966)</a:t>
                      </a:r>
                      <a:endParaRPr lang="pl-PL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dirty="0" smtClean="0"/>
                        <a:t>ICCPR</a:t>
                      </a:r>
                    </a:p>
                    <a:p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1977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Human </a:t>
                      </a:r>
                      <a:r>
                        <a:rPr lang="pl-PL" sz="1100" dirty="0" err="1" smtClean="0"/>
                        <a:t>Rights</a:t>
                      </a:r>
                      <a:r>
                        <a:rPr lang="pl-PL" sz="1100" dirty="0" smtClean="0"/>
                        <a:t> </a:t>
                      </a:r>
                      <a:r>
                        <a:rPr lang="pl-PL" sz="1100" dirty="0" err="1" smtClean="0"/>
                        <a:t>Committee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/>
                        <a:t>yes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/>
                        <a:t>yes</a:t>
                      </a:r>
                      <a:r>
                        <a:rPr lang="pl-PL" sz="1100" dirty="0" smtClean="0"/>
                        <a:t> (OP)</a:t>
                      </a:r>
                      <a:endParaRPr lang="pl-PL" sz="1100" dirty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International Covenant on </a:t>
                      </a:r>
                      <a:r>
                        <a:rPr kumimoji="0" lang="pl-PL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pl-PL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Cultural</a:t>
                      </a:r>
                      <a: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Rights</a:t>
                      </a:r>
                      <a: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(1966)</a:t>
                      </a:r>
                      <a:endParaRPr lang="pl-PL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ICESCR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1977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err="1" smtClean="0"/>
                        <a:t>Committee</a:t>
                      </a:r>
                      <a:r>
                        <a:rPr lang="pl-PL" sz="1100" dirty="0" smtClean="0"/>
                        <a:t> on </a:t>
                      </a:r>
                      <a:r>
                        <a:rPr lang="pl-PL" sz="1100" dirty="0" err="1" smtClean="0"/>
                        <a:t>Economic</a:t>
                      </a:r>
                      <a:r>
                        <a:rPr lang="pl-PL" sz="1100" dirty="0" smtClean="0"/>
                        <a:t>, </a:t>
                      </a:r>
                      <a:r>
                        <a:rPr lang="pl-PL" sz="1100" dirty="0" err="1" smtClean="0"/>
                        <a:t>Social</a:t>
                      </a:r>
                      <a:r>
                        <a:rPr lang="pl-PL" sz="1100" dirty="0" smtClean="0"/>
                        <a:t> and </a:t>
                      </a:r>
                      <a:r>
                        <a:rPr lang="pl-PL" sz="1100" dirty="0" err="1" smtClean="0"/>
                        <a:t>Cultural</a:t>
                      </a:r>
                      <a:r>
                        <a:rPr lang="pl-PL" sz="1100" dirty="0" smtClean="0"/>
                        <a:t> </a:t>
                      </a:r>
                      <a:r>
                        <a:rPr lang="pl-PL" sz="1100" dirty="0" err="1" smtClean="0"/>
                        <a:t>Rights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/>
                        <a:t>yes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aseline="0" dirty="0" smtClean="0"/>
                        <a:t>no (</a:t>
                      </a:r>
                      <a:r>
                        <a:rPr lang="pl-PL" sz="1100" baseline="0" dirty="0" err="1" smtClean="0"/>
                        <a:t>Optional</a:t>
                      </a:r>
                      <a:r>
                        <a:rPr lang="pl-PL" sz="1100" baseline="0" dirty="0" smtClean="0"/>
                        <a:t> </a:t>
                      </a:r>
                      <a:r>
                        <a:rPr lang="pl-PL" sz="1100" baseline="0" dirty="0" err="1" smtClean="0"/>
                        <a:t>Protocol</a:t>
                      </a:r>
                      <a:r>
                        <a:rPr lang="pl-PL" sz="1100" baseline="0" smtClean="0"/>
                        <a:t>)</a:t>
                      </a:r>
                      <a:endParaRPr lang="pl-PL" sz="1100" dirty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Convention on the Elimination of All Forms of Racial Discrimination</a:t>
                      </a:r>
                      <a:r>
                        <a:rPr lang="pl-PL" sz="1100" b="1" dirty="0" smtClean="0"/>
                        <a:t>  </a:t>
                      </a:r>
                      <a:r>
                        <a:rPr lang="pl-PL" sz="1100" b="1" dirty="0" smtClean="0">
                          <a:solidFill>
                            <a:srgbClr val="FF0000"/>
                          </a:solidFill>
                        </a:rPr>
                        <a:t>(1965)</a:t>
                      </a:r>
                      <a:endParaRPr lang="pl-PL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CERD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1968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err="1" smtClean="0"/>
                        <a:t>Committee</a:t>
                      </a:r>
                      <a:r>
                        <a:rPr lang="pl-PL" sz="1100" dirty="0" smtClean="0"/>
                        <a:t> on the </a:t>
                      </a:r>
                      <a:r>
                        <a:rPr lang="pl-PL" sz="1100" dirty="0" err="1" smtClean="0"/>
                        <a:t>Elimination</a:t>
                      </a:r>
                      <a:r>
                        <a:rPr lang="pl-PL" sz="1100" dirty="0" smtClean="0"/>
                        <a:t> of </a:t>
                      </a:r>
                      <a:r>
                        <a:rPr lang="pl-PL" sz="1100" dirty="0" err="1" smtClean="0"/>
                        <a:t>Racial</a:t>
                      </a:r>
                      <a:r>
                        <a:rPr lang="pl-PL" sz="1100" dirty="0" smtClean="0"/>
                        <a:t> </a:t>
                      </a:r>
                      <a:r>
                        <a:rPr lang="pl-PL" sz="1100" dirty="0" err="1" smtClean="0"/>
                        <a:t>Discrimination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/>
                        <a:t>yes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/>
                        <a:t>yes</a:t>
                      </a:r>
                      <a:endParaRPr lang="pl-PL" sz="1100" dirty="0"/>
                    </a:p>
                  </a:txBody>
                  <a:tcPr anchor="ctr"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effectLst/>
                        </a:rPr>
                        <a:t>Convention on the Elimination of All Forms of Discrimination against Women </a:t>
                      </a:r>
                      <a:r>
                        <a:rPr lang="pl-PL" sz="1100" b="1" dirty="0" smtClean="0">
                          <a:effectLst/>
                        </a:rPr>
                        <a:t> </a:t>
                      </a:r>
                      <a:r>
                        <a:rPr lang="pl-PL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(1979)</a:t>
                      </a:r>
                      <a:endParaRPr lang="pl-PL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CEDAW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1980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Committee</a:t>
                      </a:r>
                      <a:r>
                        <a:rPr kumimoji="0" lang="pl-P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kumimoji="0" lang="pl-PL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Elimination</a:t>
                      </a:r>
                      <a:r>
                        <a:rPr kumimoji="0" lang="pl-P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pl-PL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Discrimination</a:t>
                      </a:r>
                      <a:r>
                        <a:rPr kumimoji="0" lang="pl-P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against</a:t>
                      </a:r>
                      <a:r>
                        <a:rPr kumimoji="0" lang="pl-P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Women</a:t>
                      </a:r>
                      <a:endParaRPr kumimoji="0" lang="pl-PL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/>
                        <a:t>yes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/>
                        <a:t>yes</a:t>
                      </a:r>
                      <a:r>
                        <a:rPr lang="pl-PL" sz="1100" dirty="0" smtClean="0"/>
                        <a:t> (OP)</a:t>
                      </a:r>
                      <a:endParaRPr lang="pl-PL" sz="1100" dirty="0"/>
                    </a:p>
                  </a:txBody>
                  <a:tcPr anchor="ctr"/>
                </a:tc>
              </a:tr>
              <a:tr h="942962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effectLst/>
                        </a:rPr>
                        <a:t>Convention against Torture and Other Cruel, Inhuman or Degrading Treatment or Punishment</a:t>
                      </a:r>
                      <a:r>
                        <a:rPr lang="pl-PL" sz="1100" b="1" dirty="0" smtClean="0">
                          <a:effectLst/>
                        </a:rPr>
                        <a:t> </a:t>
                      </a:r>
                      <a:r>
                        <a:rPr lang="pl-PL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(1984)</a:t>
                      </a:r>
                      <a:endParaRPr lang="en-US" sz="11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CAT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1989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err="1" smtClean="0"/>
                        <a:t>Committee</a:t>
                      </a:r>
                      <a:r>
                        <a:rPr lang="pl-PL" sz="1100" dirty="0" smtClean="0"/>
                        <a:t> </a:t>
                      </a:r>
                      <a:r>
                        <a:rPr lang="pl-PL" sz="1100" dirty="0" err="1" smtClean="0"/>
                        <a:t>against</a:t>
                      </a:r>
                      <a:r>
                        <a:rPr lang="pl-PL" sz="1100" dirty="0" smtClean="0"/>
                        <a:t> </a:t>
                      </a:r>
                      <a:r>
                        <a:rPr lang="pl-PL" sz="1100" dirty="0" err="1" smtClean="0"/>
                        <a:t>Torture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/>
                        <a:t>yes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/>
                        <a:t>yes</a:t>
                      </a:r>
                      <a:endParaRPr lang="pl-PL" sz="1100" dirty="0"/>
                    </a:p>
                  </a:txBody>
                  <a:tcPr anchor="ctr"/>
                </a:tc>
              </a:tr>
              <a:tr h="428619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effectLst/>
                        </a:rPr>
                        <a:t>Convention on the Rights of the Child </a:t>
                      </a:r>
                      <a:r>
                        <a:rPr lang="pl-PL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(1989)</a:t>
                      </a:r>
                      <a:endParaRPr lang="en-US" sz="11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CRC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1991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err="1" smtClean="0"/>
                        <a:t>Committee</a:t>
                      </a:r>
                      <a:r>
                        <a:rPr lang="pl-PL" sz="1100" dirty="0" smtClean="0"/>
                        <a:t> on</a:t>
                      </a:r>
                      <a:r>
                        <a:rPr lang="pl-PL" sz="1100" baseline="0" dirty="0" smtClean="0"/>
                        <a:t> the </a:t>
                      </a:r>
                      <a:r>
                        <a:rPr lang="pl-PL" sz="1100" baseline="0" dirty="0" err="1" smtClean="0"/>
                        <a:t>Rights</a:t>
                      </a:r>
                      <a:r>
                        <a:rPr lang="pl-PL" sz="1100" baseline="0" dirty="0" smtClean="0"/>
                        <a:t> of the Child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/>
                        <a:t>yes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- (OP</a:t>
                      </a:r>
                      <a:r>
                        <a:rPr lang="pl-PL" sz="1100" baseline="0" dirty="0" smtClean="0"/>
                        <a:t> - </a:t>
                      </a:r>
                      <a:r>
                        <a:rPr lang="pl-PL" sz="1100" dirty="0" err="1" smtClean="0"/>
                        <a:t>opened</a:t>
                      </a:r>
                      <a:r>
                        <a:rPr lang="pl-PL" sz="1100" dirty="0" smtClean="0"/>
                        <a:t> for </a:t>
                      </a:r>
                      <a:r>
                        <a:rPr lang="pl-PL" sz="1100" dirty="0" err="1" smtClean="0"/>
                        <a:t>ratification</a:t>
                      </a:r>
                      <a:r>
                        <a:rPr lang="pl-PL" sz="1100" dirty="0" smtClean="0"/>
                        <a:t>)</a:t>
                      </a:r>
                      <a:endParaRPr lang="pl-PL" sz="1100" dirty="0"/>
                    </a:p>
                  </a:txBody>
                  <a:tcPr anchor="ctr"/>
                </a:tc>
              </a:tr>
              <a:tr h="942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International Convention on the Protection of the Rights of All Migrant Workers and Members of Their Families</a:t>
                      </a:r>
                      <a: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(1990)</a:t>
                      </a:r>
                      <a:endParaRPr kumimoji="0" lang="pl-PL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CMW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-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err="1" smtClean="0"/>
                        <a:t>Committee</a:t>
                      </a:r>
                      <a:r>
                        <a:rPr lang="pl-PL" sz="1100" baseline="0" dirty="0" smtClean="0"/>
                        <a:t> on Migrant </a:t>
                      </a:r>
                      <a:r>
                        <a:rPr lang="pl-PL" sz="1100" baseline="0" dirty="0" err="1" smtClean="0"/>
                        <a:t>Workers</a:t>
                      </a:r>
                      <a:endParaRPr lang="pl-PL" sz="1100" dirty="0" smtClean="0"/>
                    </a:p>
                    <a:p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-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-</a:t>
                      </a:r>
                      <a:endParaRPr lang="pl-PL" sz="1100" dirty="0"/>
                    </a:p>
                  </a:txBody>
                  <a:tcPr anchor="ctr"/>
                </a:tc>
              </a:tr>
              <a:tr h="94296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International Convention for the Protection of All Persons from Enforced Disappearances</a:t>
                      </a:r>
                      <a:r>
                        <a:rPr lang="pl-PL" sz="1100" b="1" dirty="0" smtClean="0"/>
                        <a:t> </a:t>
                      </a:r>
                      <a:r>
                        <a:rPr lang="pl-PL" sz="1100" b="1" dirty="0" smtClean="0">
                          <a:solidFill>
                            <a:srgbClr val="FF0000"/>
                          </a:solidFill>
                        </a:rPr>
                        <a:t>(2006)</a:t>
                      </a:r>
                      <a:endParaRPr lang="pl-PL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CED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-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Committee</a:t>
                      </a:r>
                      <a:r>
                        <a:rPr kumimoji="0" lang="pl-P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kumimoji="0" lang="pl-PL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Enforced</a:t>
                      </a:r>
                      <a:r>
                        <a:rPr kumimoji="0" lang="pl-P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Disappearances</a:t>
                      </a:r>
                      <a:endParaRPr kumimoji="0" lang="pl-PL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-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(</a:t>
                      </a:r>
                      <a:r>
                        <a:rPr lang="pl-PL" sz="1100" dirty="0" err="1" smtClean="0"/>
                        <a:t>there</a:t>
                      </a:r>
                      <a:r>
                        <a:rPr lang="pl-PL" sz="1100" dirty="0" smtClean="0"/>
                        <a:t> </a:t>
                      </a:r>
                      <a:r>
                        <a:rPr lang="pl-PL" sz="1100" dirty="0" err="1" smtClean="0"/>
                        <a:t>is</a:t>
                      </a:r>
                      <a:r>
                        <a:rPr lang="pl-PL" sz="1100" dirty="0" smtClean="0"/>
                        <a:t> </a:t>
                      </a:r>
                      <a:r>
                        <a:rPr lang="pl-PL" sz="1100" dirty="0" err="1" smtClean="0"/>
                        <a:t>possibility</a:t>
                      </a:r>
                      <a:r>
                        <a:rPr lang="pl-PL" sz="1100" dirty="0" smtClean="0"/>
                        <a:t> but we </a:t>
                      </a:r>
                      <a:r>
                        <a:rPr lang="pl-PL" sz="1100" dirty="0" err="1" smtClean="0"/>
                        <a:t>didn’t</a:t>
                      </a:r>
                      <a:r>
                        <a:rPr lang="pl-PL" sz="1100" dirty="0" smtClean="0"/>
                        <a:t> not </a:t>
                      </a:r>
                      <a:r>
                        <a:rPr lang="pl-PL" sz="1100" dirty="0" err="1" smtClean="0"/>
                        <a:t>ratify</a:t>
                      </a:r>
                      <a:r>
                        <a:rPr lang="pl-PL" sz="1100" dirty="0" smtClean="0"/>
                        <a:t> the </a:t>
                      </a:r>
                      <a:r>
                        <a:rPr lang="pl-PL" sz="1100" dirty="0" err="1" smtClean="0"/>
                        <a:t>Convention</a:t>
                      </a:r>
                      <a:r>
                        <a:rPr lang="pl-PL" sz="1100" dirty="0" smtClean="0"/>
                        <a:t>)</a:t>
                      </a:r>
                      <a:endParaRPr lang="pl-PL" sz="1100" dirty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pl-PL" sz="1100" b="1" dirty="0" err="1" smtClean="0"/>
                        <a:t>Convention</a:t>
                      </a:r>
                      <a:r>
                        <a:rPr lang="pl-PL" sz="1100" b="1" dirty="0" smtClean="0"/>
                        <a:t> on the </a:t>
                      </a:r>
                      <a:r>
                        <a:rPr lang="pl-PL" sz="1100" b="1" dirty="0" err="1" smtClean="0"/>
                        <a:t>Rights</a:t>
                      </a:r>
                      <a:r>
                        <a:rPr lang="pl-PL" sz="1100" b="1" dirty="0" smtClean="0"/>
                        <a:t> of </a:t>
                      </a:r>
                      <a:r>
                        <a:rPr lang="pl-PL" sz="1100" b="1" dirty="0" err="1" smtClean="0"/>
                        <a:t>Persons</a:t>
                      </a:r>
                      <a:r>
                        <a:rPr lang="pl-PL" sz="1100" b="1" baseline="0" dirty="0" smtClean="0"/>
                        <a:t> with </a:t>
                      </a:r>
                      <a:r>
                        <a:rPr lang="pl-PL" sz="1100" b="1" baseline="0" dirty="0" err="1" smtClean="0"/>
                        <a:t>Disabilities</a:t>
                      </a:r>
                      <a:r>
                        <a:rPr lang="pl-PL" sz="1100" b="1" baseline="0" dirty="0" smtClean="0"/>
                        <a:t> </a:t>
                      </a:r>
                      <a:r>
                        <a:rPr lang="pl-PL" sz="1100" b="1" baseline="0" dirty="0" smtClean="0">
                          <a:solidFill>
                            <a:srgbClr val="FF0000"/>
                          </a:solidFill>
                        </a:rPr>
                        <a:t>(2006)</a:t>
                      </a:r>
                      <a:endParaRPr lang="pl-PL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CRPD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2012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 err="1" smtClean="0"/>
                        <a:t>Committee</a:t>
                      </a:r>
                      <a:r>
                        <a:rPr lang="pl-PL" sz="1100" dirty="0" smtClean="0"/>
                        <a:t> on the </a:t>
                      </a:r>
                      <a:r>
                        <a:rPr lang="pl-PL" sz="1100" dirty="0" err="1" smtClean="0"/>
                        <a:t>Rights</a:t>
                      </a:r>
                      <a:r>
                        <a:rPr lang="pl-PL" sz="1100" dirty="0" smtClean="0"/>
                        <a:t> of </a:t>
                      </a:r>
                      <a:r>
                        <a:rPr lang="pl-PL" sz="1100" dirty="0" err="1" smtClean="0"/>
                        <a:t>Persons</a:t>
                      </a:r>
                      <a:r>
                        <a:rPr lang="pl-PL" sz="1100" dirty="0" smtClean="0"/>
                        <a:t> with </a:t>
                      </a:r>
                      <a:r>
                        <a:rPr lang="pl-PL" sz="1100" dirty="0" err="1" smtClean="0"/>
                        <a:t>Disabilities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/>
                        <a:t>yes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no</a:t>
                      </a:r>
                      <a:r>
                        <a:rPr lang="pl-PL" sz="1100" baseline="0" dirty="0" smtClean="0"/>
                        <a:t> (</a:t>
                      </a:r>
                      <a:r>
                        <a:rPr lang="pl-PL" sz="1100" baseline="0" dirty="0" err="1" smtClean="0"/>
                        <a:t>Optional</a:t>
                      </a:r>
                      <a:r>
                        <a:rPr lang="pl-PL" sz="1100" baseline="0" dirty="0" smtClean="0"/>
                        <a:t> </a:t>
                      </a:r>
                      <a:r>
                        <a:rPr lang="pl-PL" sz="1100" baseline="0" dirty="0" err="1" smtClean="0"/>
                        <a:t>Protocol</a:t>
                      </a:r>
                      <a:r>
                        <a:rPr lang="pl-PL" sz="1100" baseline="0" dirty="0" smtClean="0"/>
                        <a:t>)</a:t>
                      </a:r>
                      <a:endParaRPr lang="pl-PL" sz="11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2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UN </a:t>
            </a:r>
            <a:r>
              <a:rPr lang="pl-PL" sz="3200" dirty="0" err="1" smtClean="0"/>
              <a:t>Conventions</a:t>
            </a:r>
            <a:r>
              <a:rPr lang="pl-PL" sz="3200" dirty="0" smtClean="0"/>
              <a:t> – </a:t>
            </a:r>
            <a:r>
              <a:rPr lang="pl-PL" sz="3200" dirty="0" err="1" smtClean="0"/>
              <a:t>reporting</a:t>
            </a:r>
            <a:r>
              <a:rPr lang="pl-PL" sz="3200" dirty="0" smtClean="0"/>
              <a:t> 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263692"/>
              </p:ext>
            </p:extLst>
          </p:nvPr>
        </p:nvGraphicFramePr>
        <p:xfrm>
          <a:off x="457200" y="1935163"/>
          <a:ext cx="82296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562696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b="0" dirty="0" err="1" smtClean="0"/>
                        <a:t>Convention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dirty="0" smtClean="0"/>
                        <a:t>the</a:t>
                      </a:r>
                      <a:r>
                        <a:rPr lang="pl-PL" sz="1600" b="0" baseline="0" dirty="0" smtClean="0"/>
                        <a:t> </a:t>
                      </a:r>
                      <a:r>
                        <a:rPr lang="pl-PL" sz="1600" b="0" baseline="0" dirty="0" err="1" smtClean="0"/>
                        <a:t>Ministry</a:t>
                      </a:r>
                      <a:r>
                        <a:rPr lang="pl-PL" sz="1600" b="0" baseline="0" dirty="0" smtClean="0"/>
                        <a:t> </a:t>
                      </a:r>
                      <a:r>
                        <a:rPr lang="pl-PL" sz="1600" b="0" baseline="0" dirty="0" err="1" smtClean="0"/>
                        <a:t>responsible</a:t>
                      </a:r>
                      <a:r>
                        <a:rPr lang="pl-PL" sz="1600" b="0" baseline="0" dirty="0" smtClean="0"/>
                        <a:t> for </a:t>
                      </a:r>
                      <a:r>
                        <a:rPr lang="pl-PL" sz="1600" b="0" baseline="0" dirty="0" err="1" smtClean="0"/>
                        <a:t>coordinating</a:t>
                      </a:r>
                      <a:r>
                        <a:rPr lang="pl-PL" sz="1600" b="0" baseline="0" dirty="0" smtClean="0"/>
                        <a:t> the </a:t>
                      </a:r>
                      <a:r>
                        <a:rPr lang="pl-PL" sz="1600" b="0" baseline="0" dirty="0" err="1" smtClean="0"/>
                        <a:t>work</a:t>
                      </a:r>
                      <a:r>
                        <a:rPr lang="pl-PL" sz="1600" b="0" baseline="0" dirty="0" smtClean="0"/>
                        <a:t> on </a:t>
                      </a:r>
                      <a:r>
                        <a:rPr lang="pl-PL" sz="1600" b="0" baseline="0" dirty="0" err="1" smtClean="0"/>
                        <a:t>preparing</a:t>
                      </a:r>
                      <a:r>
                        <a:rPr lang="pl-PL" sz="1600" b="0" baseline="0" dirty="0" smtClean="0"/>
                        <a:t> </a:t>
                      </a:r>
                      <a:r>
                        <a:rPr lang="pl-PL" sz="1600" b="0" baseline="0" dirty="0" err="1" smtClean="0"/>
                        <a:t>reports</a:t>
                      </a:r>
                      <a:endParaRPr lang="pl-PL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 smtClean="0"/>
                        <a:t>ICCPR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CAT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     the </a:t>
                      </a:r>
                      <a:r>
                        <a:rPr lang="pl-PL" dirty="0" err="1" smtClean="0"/>
                        <a:t>Ministry</a:t>
                      </a:r>
                      <a:r>
                        <a:rPr lang="pl-PL" dirty="0" smtClean="0"/>
                        <a:t> of </a:t>
                      </a:r>
                      <a:r>
                        <a:rPr lang="pl-PL" dirty="0" err="1" smtClean="0"/>
                        <a:t>Justice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ICESCR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the </a:t>
                      </a:r>
                      <a:r>
                        <a:rPr lang="pl-PL" dirty="0" err="1" smtClean="0"/>
                        <a:t>Ministry</a:t>
                      </a:r>
                      <a:r>
                        <a:rPr lang="pl-PL" dirty="0" smtClean="0"/>
                        <a:t> of </a:t>
                      </a:r>
                      <a:r>
                        <a:rPr lang="pl-PL" dirty="0" err="1" smtClean="0"/>
                        <a:t>Labour</a:t>
                      </a:r>
                      <a:r>
                        <a:rPr lang="pl-PL" dirty="0" smtClean="0"/>
                        <a:t> and </a:t>
                      </a:r>
                      <a:r>
                        <a:rPr lang="pl-PL" dirty="0" err="1" smtClean="0"/>
                        <a:t>Social</a:t>
                      </a:r>
                      <a:r>
                        <a:rPr lang="pl-PL" dirty="0" smtClean="0"/>
                        <a:t> Policy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CERD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the </a:t>
                      </a:r>
                      <a:r>
                        <a:rPr lang="pl-PL" dirty="0" err="1" smtClean="0"/>
                        <a:t>Ministry</a:t>
                      </a:r>
                      <a:r>
                        <a:rPr lang="pl-PL" dirty="0" smtClean="0"/>
                        <a:t> of the Interior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CEDAW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Government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Plenipotentiary</a:t>
                      </a:r>
                      <a:r>
                        <a:rPr lang="pl-PL" dirty="0" smtClean="0"/>
                        <a:t> for </a:t>
                      </a:r>
                      <a:r>
                        <a:rPr lang="pl-PL" dirty="0" err="1" smtClean="0"/>
                        <a:t>Equal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Treatment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CRC and II OP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the </a:t>
                      </a:r>
                      <a:r>
                        <a:rPr lang="pl-PL" dirty="0" err="1" smtClean="0"/>
                        <a:t>Ministry</a:t>
                      </a:r>
                      <a:r>
                        <a:rPr lang="pl-PL" dirty="0" smtClean="0"/>
                        <a:t> of </a:t>
                      </a:r>
                      <a:r>
                        <a:rPr lang="pl-PL" dirty="0" err="1" smtClean="0"/>
                        <a:t>National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Education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CRPD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the </a:t>
                      </a:r>
                      <a:r>
                        <a:rPr lang="pl-PL" dirty="0" err="1" smtClean="0"/>
                        <a:t>Ministry</a:t>
                      </a:r>
                      <a:r>
                        <a:rPr lang="pl-PL" dirty="0" smtClean="0"/>
                        <a:t> of </a:t>
                      </a:r>
                      <a:r>
                        <a:rPr lang="pl-PL" dirty="0" err="1" smtClean="0"/>
                        <a:t>Labour</a:t>
                      </a:r>
                      <a:r>
                        <a:rPr lang="pl-PL" dirty="0" smtClean="0"/>
                        <a:t> and </a:t>
                      </a:r>
                      <a:r>
                        <a:rPr lang="pl-PL" dirty="0" err="1" smtClean="0"/>
                        <a:t>Social</a:t>
                      </a:r>
                      <a:r>
                        <a:rPr lang="pl-PL" dirty="0" smtClean="0"/>
                        <a:t> Policy  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  <p:sp>
        <p:nvSpPr>
          <p:cNvPr id="9" name="Nawias klamrowy zamykający 8"/>
          <p:cNvSpPr/>
          <p:nvPr/>
        </p:nvSpPr>
        <p:spPr>
          <a:xfrm>
            <a:off x="3131840" y="2636912"/>
            <a:ext cx="343272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24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Reporting to the </a:t>
            </a:r>
            <a:r>
              <a:rPr lang="pl-PL" sz="3600" dirty="0" err="1" smtClean="0"/>
              <a:t>treaty-bodies</a:t>
            </a:r>
            <a:r>
              <a:rPr lang="pl-PL" sz="3600" dirty="0" smtClean="0"/>
              <a:t> - HRC (ICCPR) and CAT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b="1" dirty="0" err="1" smtClean="0"/>
              <a:t>Initial</a:t>
            </a:r>
            <a:r>
              <a:rPr lang="pl-PL" sz="2400" b="1" dirty="0" smtClean="0"/>
              <a:t> report </a:t>
            </a:r>
            <a:r>
              <a:rPr lang="pl-PL" sz="2400" dirty="0" smtClean="0"/>
              <a:t>–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due</a:t>
            </a:r>
            <a:r>
              <a:rPr lang="pl-PL" sz="2400" dirty="0" smtClean="0"/>
              <a:t> </a:t>
            </a:r>
            <a:r>
              <a:rPr lang="pl-PL" sz="2400" dirty="0" err="1" smtClean="0"/>
              <a:t>within</a:t>
            </a:r>
            <a:r>
              <a:rPr lang="pl-PL" sz="2400" dirty="0" smtClean="0"/>
              <a:t> </a:t>
            </a:r>
            <a:r>
              <a:rPr lang="pl-PL" sz="2400" b="1" dirty="0" smtClean="0"/>
              <a:t>1 </a:t>
            </a:r>
            <a:r>
              <a:rPr lang="pl-PL" sz="2400" b="1" dirty="0" err="1" smtClean="0"/>
              <a:t>year</a:t>
            </a:r>
            <a:r>
              <a:rPr lang="pl-PL" sz="2400" b="1" dirty="0" smtClean="0"/>
              <a:t> </a:t>
            </a:r>
            <a:r>
              <a:rPr lang="pl-PL" sz="2400" dirty="0" err="1" smtClean="0"/>
              <a:t>after</a:t>
            </a:r>
            <a:r>
              <a:rPr lang="pl-PL" sz="2400" dirty="0" smtClean="0"/>
              <a:t>                        the </a:t>
            </a:r>
            <a:r>
              <a:rPr lang="pl-PL" sz="2400" dirty="0" err="1" smtClean="0"/>
              <a:t>entry</a:t>
            </a:r>
            <a:r>
              <a:rPr lang="pl-PL" sz="2400" dirty="0" smtClean="0"/>
              <a:t> </a:t>
            </a:r>
            <a:r>
              <a:rPr lang="pl-PL" sz="2400" dirty="0" err="1" smtClean="0"/>
              <a:t>into</a:t>
            </a:r>
            <a:r>
              <a:rPr lang="pl-PL" sz="2400" dirty="0" smtClean="0"/>
              <a:t> the </a:t>
            </a:r>
            <a:r>
              <a:rPr lang="pl-PL" sz="2400" dirty="0" err="1" smtClean="0"/>
              <a:t>force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Convention</a:t>
            </a:r>
            <a:r>
              <a:rPr lang="pl-PL" sz="2400" dirty="0" smtClean="0"/>
              <a:t>                          </a:t>
            </a:r>
            <a:r>
              <a:rPr lang="pl-PL" sz="2400" dirty="0" err="1" smtClean="0"/>
              <a:t>or</a:t>
            </a:r>
            <a:r>
              <a:rPr lang="pl-PL" sz="2400" dirty="0" smtClean="0"/>
              <a:t> </a:t>
            </a:r>
            <a:r>
              <a:rPr lang="pl-PL" sz="2400" dirty="0" err="1" smtClean="0"/>
              <a:t>Covenant</a:t>
            </a:r>
            <a:r>
              <a:rPr lang="pl-PL" sz="2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pl-P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400" b="1" dirty="0" err="1" smtClean="0"/>
              <a:t>Periodic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reports</a:t>
            </a:r>
            <a:r>
              <a:rPr lang="pl-PL" sz="2400" b="1" dirty="0" smtClean="0"/>
              <a:t> </a:t>
            </a:r>
            <a:r>
              <a:rPr lang="pl-PL" sz="2400" dirty="0" smtClean="0"/>
              <a:t>– </a:t>
            </a:r>
            <a:r>
              <a:rPr lang="pl-PL" sz="2400" dirty="0" err="1" smtClean="0"/>
              <a:t>must</a:t>
            </a:r>
            <a:r>
              <a:rPr lang="pl-PL" sz="2400" dirty="0" smtClean="0"/>
              <a:t> be </a:t>
            </a:r>
            <a:r>
              <a:rPr lang="pl-PL" sz="2400" dirty="0" err="1" smtClean="0"/>
              <a:t>submitted</a:t>
            </a:r>
            <a:r>
              <a:rPr lang="pl-PL" sz="2400" dirty="0" smtClean="0"/>
              <a:t> to the </a:t>
            </a:r>
            <a:r>
              <a:rPr lang="pl-PL" sz="2400" dirty="0" err="1" smtClean="0"/>
              <a:t>Commitee</a:t>
            </a:r>
            <a:r>
              <a:rPr lang="pl-PL" sz="2400" dirty="0" smtClean="0"/>
              <a:t>:</a:t>
            </a:r>
          </a:p>
          <a:p>
            <a:pPr marL="273050" indent="-92075">
              <a:buFont typeface="Wingdings" pitchFamily="2" charset="2"/>
              <a:buChar char="ü"/>
            </a:pPr>
            <a:r>
              <a:rPr lang="pl-PL" sz="2400" dirty="0" smtClean="0"/>
              <a:t> </a:t>
            </a:r>
            <a:r>
              <a:rPr lang="pl-PL" sz="2000" dirty="0" err="1" smtClean="0"/>
              <a:t>every</a:t>
            </a:r>
            <a:r>
              <a:rPr lang="pl-PL" sz="2000" dirty="0" smtClean="0"/>
              <a:t> </a:t>
            </a:r>
            <a:r>
              <a:rPr lang="pl-PL" sz="2000" b="1" dirty="0" smtClean="0"/>
              <a:t>4 </a:t>
            </a:r>
            <a:r>
              <a:rPr lang="pl-PL" sz="2000" b="1" dirty="0" err="1" smtClean="0"/>
              <a:t>years</a:t>
            </a:r>
            <a:r>
              <a:rPr lang="pl-PL" sz="2000" b="1" dirty="0" smtClean="0"/>
              <a:t> </a:t>
            </a:r>
            <a:r>
              <a:rPr lang="pl-PL" sz="2000" dirty="0" smtClean="0">
                <a:solidFill>
                  <a:srgbClr val="FF0000"/>
                </a:solidFill>
              </a:rPr>
              <a:t>(CAT) </a:t>
            </a:r>
            <a:r>
              <a:rPr lang="pl-PL" sz="2000" dirty="0" smtClean="0"/>
              <a:t>– period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specified</a:t>
            </a:r>
            <a:r>
              <a:rPr lang="pl-PL" sz="2000" dirty="0" smtClean="0"/>
              <a:t> in the </a:t>
            </a:r>
            <a:r>
              <a:rPr lang="pl-PL" sz="2000" dirty="0" err="1" smtClean="0"/>
              <a:t>Convention</a:t>
            </a:r>
            <a:r>
              <a:rPr lang="pl-PL" sz="2000" dirty="0" smtClean="0"/>
              <a:t> (but the </a:t>
            </a:r>
            <a:r>
              <a:rPr lang="pl-PL" sz="2000" dirty="0" err="1" smtClean="0"/>
              <a:t>Committee</a:t>
            </a:r>
            <a:r>
              <a:rPr lang="pl-PL" sz="2000" dirty="0" smtClean="0"/>
              <a:t> </a:t>
            </a:r>
            <a:r>
              <a:rPr lang="pl-PL" sz="2000" dirty="0" err="1" smtClean="0"/>
              <a:t>may</a:t>
            </a:r>
            <a:r>
              <a:rPr lang="pl-PL" sz="2000" dirty="0" smtClean="0"/>
              <a:t> </a:t>
            </a:r>
            <a:r>
              <a:rPr lang="pl-PL" sz="2000" dirty="0" err="1" smtClean="0"/>
              <a:t>request</a:t>
            </a:r>
            <a:r>
              <a:rPr lang="pl-PL" sz="2000" dirty="0" smtClean="0"/>
              <a:t> </a:t>
            </a:r>
            <a:r>
              <a:rPr lang="pl-PL" sz="2000" dirty="0" err="1" smtClean="0"/>
              <a:t>other</a:t>
            </a:r>
            <a:r>
              <a:rPr lang="pl-PL" sz="2000" dirty="0" smtClean="0"/>
              <a:t> </a:t>
            </a:r>
            <a:r>
              <a:rPr lang="pl-PL" sz="2000" dirty="0" err="1" smtClean="0"/>
              <a:t>reports</a:t>
            </a:r>
            <a:r>
              <a:rPr lang="pl-PL" sz="2000" dirty="0" smtClean="0"/>
              <a:t>)</a:t>
            </a:r>
          </a:p>
          <a:p>
            <a:pPr marL="273050" indent="-92075">
              <a:buFont typeface="Wingdings" pitchFamily="2" charset="2"/>
              <a:buChar char="ü"/>
            </a:pPr>
            <a:r>
              <a:rPr lang="pl-PL" sz="2000" dirty="0" smtClean="0"/>
              <a:t>  </a:t>
            </a:r>
            <a:r>
              <a:rPr lang="en-US" sz="2000" dirty="0" smtClean="0"/>
              <a:t>whenever the Committee </a:t>
            </a:r>
            <a:r>
              <a:rPr lang="en-US" sz="2000" b="1" dirty="0" smtClean="0"/>
              <a:t>so requests</a:t>
            </a:r>
            <a:r>
              <a:rPr lang="pl-PL" sz="2000" b="1" dirty="0" smtClean="0"/>
              <a:t> </a:t>
            </a:r>
            <a:r>
              <a:rPr lang="pl-PL" sz="2000" dirty="0" smtClean="0">
                <a:solidFill>
                  <a:srgbClr val="FF0000"/>
                </a:solidFill>
              </a:rPr>
              <a:t>(ICCPR) </a:t>
            </a:r>
            <a:r>
              <a:rPr lang="pl-PL" sz="2000" dirty="0" smtClean="0"/>
              <a:t>– the </a:t>
            </a:r>
            <a:r>
              <a:rPr lang="pl-PL" sz="2000" dirty="0" err="1" smtClean="0"/>
              <a:t>date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contained</a:t>
            </a:r>
            <a:r>
              <a:rPr lang="pl-PL" sz="2000" dirty="0" smtClean="0"/>
              <a:t> in the </a:t>
            </a:r>
            <a:r>
              <a:rPr lang="pl-PL" sz="2000" dirty="0" err="1" smtClean="0"/>
              <a:t>concluding</a:t>
            </a:r>
            <a:r>
              <a:rPr lang="pl-PL" sz="2000" dirty="0" smtClean="0"/>
              <a:t> </a:t>
            </a:r>
            <a:r>
              <a:rPr lang="pl-PL" sz="2000" dirty="0" err="1" smtClean="0"/>
              <a:t>observations</a:t>
            </a:r>
            <a:r>
              <a:rPr lang="pl-PL" sz="2000" dirty="0" smtClean="0"/>
              <a:t> of HRC (</a:t>
            </a:r>
            <a:r>
              <a:rPr lang="pl-PL" sz="2000" dirty="0" err="1" smtClean="0"/>
              <a:t>after</a:t>
            </a:r>
            <a:r>
              <a:rPr lang="pl-PL" sz="2000" dirty="0" smtClean="0"/>
              <a:t> </a:t>
            </a:r>
            <a:r>
              <a:rPr lang="pl-PL" sz="2000" dirty="0" err="1" smtClean="0"/>
              <a:t>consideration</a:t>
            </a:r>
            <a:r>
              <a:rPr lang="pl-PL" sz="2000" dirty="0" smtClean="0"/>
              <a:t> of the report by the </a:t>
            </a:r>
            <a:r>
              <a:rPr lang="pl-PL" sz="2000" dirty="0" err="1" smtClean="0"/>
              <a:t>Committee</a:t>
            </a:r>
            <a:r>
              <a:rPr lang="pl-PL" sz="2000" dirty="0" smtClean="0"/>
              <a:t>, </a:t>
            </a:r>
            <a:r>
              <a:rPr lang="pl-PL" sz="2000" dirty="0" err="1" smtClean="0"/>
              <a:t>e.g</a:t>
            </a:r>
            <a:r>
              <a:rPr lang="pl-PL" sz="2000" dirty="0" smtClean="0"/>
              <a:t>. </a:t>
            </a:r>
            <a:r>
              <a:rPr lang="pl-PL" sz="2000" b="1" dirty="0" smtClean="0"/>
              <a:t>by 26 </a:t>
            </a:r>
            <a:r>
              <a:rPr lang="pl-PL" sz="2000" b="1" dirty="0" err="1" smtClean="0"/>
              <a:t>October</a:t>
            </a:r>
            <a:r>
              <a:rPr lang="pl-PL" sz="2000" b="1" dirty="0" smtClean="0"/>
              <a:t> 2015</a:t>
            </a:r>
            <a:r>
              <a:rPr lang="pl-PL" sz="2000" dirty="0" smtClean="0"/>
              <a:t>)</a:t>
            </a:r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  <p:pic>
        <p:nvPicPr>
          <p:cNvPr id="4098" name="Picture 2" descr="Secretary-General to Kick Off Spanish Football Ma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28" y="1196752"/>
            <a:ext cx="2101220" cy="14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 smtClean="0"/>
              <a:t>Initial</a:t>
            </a:r>
            <a:r>
              <a:rPr lang="pl-PL" sz="3600" dirty="0" smtClean="0"/>
              <a:t> report (CAT)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CAT – </a:t>
            </a:r>
            <a:r>
              <a:rPr lang="pl-PL" sz="2000" i="1" dirty="0" smtClean="0"/>
              <a:t>„</a:t>
            </a:r>
            <a:r>
              <a:rPr lang="pl-PL" sz="2000" i="1" dirty="0" err="1" smtClean="0"/>
              <a:t>Guidelines</a:t>
            </a:r>
            <a:r>
              <a:rPr lang="pl-PL" sz="2000" i="1" dirty="0" smtClean="0"/>
              <a:t> on the form and </a:t>
            </a:r>
            <a:r>
              <a:rPr lang="pl-PL" sz="2000" i="1" dirty="0" err="1" smtClean="0"/>
              <a:t>content</a:t>
            </a:r>
            <a:r>
              <a:rPr lang="pl-PL" sz="2000" i="1" dirty="0" smtClean="0"/>
              <a:t> of </a:t>
            </a:r>
            <a:r>
              <a:rPr lang="pl-PL" sz="2000" i="1" dirty="0" err="1" smtClean="0"/>
              <a:t>initial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reports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under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article</a:t>
            </a:r>
            <a:r>
              <a:rPr lang="pl-PL" sz="2000" i="1" dirty="0" smtClean="0"/>
              <a:t> 19 to be </a:t>
            </a:r>
            <a:r>
              <a:rPr lang="pl-PL" sz="2000" i="1" dirty="0" err="1" smtClean="0"/>
              <a:t>submitted</a:t>
            </a:r>
            <a:r>
              <a:rPr lang="pl-PL" sz="2000" i="1" dirty="0" smtClean="0"/>
              <a:t> by </a:t>
            </a:r>
            <a:r>
              <a:rPr lang="pl-PL" sz="2000" i="1" dirty="0" err="1" smtClean="0"/>
              <a:t>State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parties</a:t>
            </a:r>
            <a:r>
              <a:rPr lang="pl-PL" sz="2000" i="1" dirty="0" smtClean="0"/>
              <a:t> to the </a:t>
            </a:r>
            <a:r>
              <a:rPr lang="pl-PL" sz="2000" i="1" dirty="0" err="1" smtClean="0"/>
              <a:t>Convention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against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Torture</a:t>
            </a:r>
            <a:r>
              <a:rPr lang="pl-PL" sz="2000" i="1" dirty="0" smtClean="0"/>
              <a:t>” (CAT/C/4/Rev.3, 18 </a:t>
            </a:r>
            <a:r>
              <a:rPr lang="pl-PL" sz="2000" i="1" dirty="0" err="1" smtClean="0"/>
              <a:t>July</a:t>
            </a:r>
            <a:r>
              <a:rPr lang="pl-PL" sz="2000" i="1" dirty="0" smtClean="0"/>
              <a:t> 2005)</a:t>
            </a:r>
            <a:endParaRPr lang="pl-PL" sz="2000" i="1" dirty="0"/>
          </a:p>
          <a:p>
            <a:pPr marL="0" indent="0">
              <a:buNone/>
            </a:pPr>
            <a:r>
              <a:rPr lang="pl-PL" sz="2000" dirty="0" smtClean="0"/>
              <a:t>	</a:t>
            </a:r>
            <a:r>
              <a:rPr lang="pl-PL" sz="2000" b="1" dirty="0" smtClean="0"/>
              <a:t>The </a:t>
            </a:r>
            <a:r>
              <a:rPr lang="pl-PL" sz="2000" b="1" dirty="0" err="1" smtClean="0"/>
              <a:t>content</a:t>
            </a:r>
            <a:r>
              <a:rPr lang="pl-PL" sz="2000" b="1" dirty="0" smtClean="0"/>
              <a:t> of the </a:t>
            </a:r>
            <a:r>
              <a:rPr lang="pl-PL" sz="2000" b="1" dirty="0" err="1" smtClean="0"/>
              <a:t>initial</a:t>
            </a:r>
            <a:r>
              <a:rPr lang="pl-PL" sz="2000" b="1" dirty="0" smtClean="0"/>
              <a:t> report: 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00B0F0"/>
                </a:solidFill>
              </a:rPr>
              <a:t>I.</a:t>
            </a:r>
            <a:r>
              <a:rPr lang="pl-PL" sz="2000" dirty="0" smtClean="0"/>
              <a:t>	</a:t>
            </a:r>
            <a:r>
              <a:rPr lang="pl-PL" sz="2000" b="1" dirty="0" smtClean="0"/>
              <a:t>General </a:t>
            </a:r>
            <a:r>
              <a:rPr lang="pl-PL" sz="2000" b="1" dirty="0" err="1" smtClean="0"/>
              <a:t>information</a:t>
            </a:r>
            <a:endParaRPr lang="pl-PL" sz="2000" b="1" dirty="0" smtClean="0"/>
          </a:p>
          <a:p>
            <a:pPr marL="880110" lvl="1" indent="-514350">
              <a:buFont typeface="+mj-lt"/>
              <a:buAutoNum type="arabicPeriod"/>
            </a:pPr>
            <a:r>
              <a:rPr lang="pl-PL" sz="1800" dirty="0"/>
              <a:t>c</a:t>
            </a:r>
            <a:r>
              <a:rPr lang="pl-PL" sz="1800" dirty="0" smtClean="0"/>
              <a:t>ross-</a:t>
            </a:r>
            <a:r>
              <a:rPr lang="pl-PL" sz="1800" dirty="0" err="1" smtClean="0"/>
              <a:t>reference</a:t>
            </a:r>
            <a:r>
              <a:rPr lang="pl-PL" sz="1800" dirty="0" smtClean="0"/>
              <a:t> to the </a:t>
            </a:r>
            <a:r>
              <a:rPr lang="pl-PL" sz="1800" dirty="0" err="1" smtClean="0"/>
              <a:t>expanded</a:t>
            </a:r>
            <a:r>
              <a:rPr lang="pl-PL" sz="1800" dirty="0" smtClean="0"/>
              <a:t> </a:t>
            </a:r>
            <a:r>
              <a:rPr lang="pl-PL" sz="1800" b="1" dirty="0" smtClean="0"/>
              <a:t>„</a:t>
            </a:r>
            <a:r>
              <a:rPr lang="pl-PL" sz="1800" b="1" dirty="0" err="1" smtClean="0"/>
              <a:t>core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document</a:t>
            </a:r>
            <a:r>
              <a:rPr lang="pl-PL" sz="1800" b="1" dirty="0" smtClean="0"/>
              <a:t>” </a:t>
            </a:r>
            <a:r>
              <a:rPr lang="pl-PL" sz="1800" dirty="0" smtClean="0"/>
              <a:t>(</a:t>
            </a:r>
            <a:r>
              <a:rPr lang="pl-PL" sz="1800" dirty="0" err="1" smtClean="0"/>
              <a:t>information</a:t>
            </a:r>
            <a:r>
              <a:rPr lang="pl-PL" sz="1800" dirty="0" smtClean="0"/>
              <a:t> of </a:t>
            </a:r>
            <a:r>
              <a:rPr lang="pl-PL" sz="1800" dirty="0" err="1" smtClean="0"/>
              <a:t>general</a:t>
            </a:r>
            <a:r>
              <a:rPr lang="pl-PL" sz="1800" dirty="0" smtClean="0"/>
              <a:t> </a:t>
            </a:r>
            <a:r>
              <a:rPr lang="pl-PL" sz="1800" dirty="0" err="1" smtClean="0"/>
              <a:t>nature</a:t>
            </a:r>
            <a:r>
              <a:rPr lang="pl-PL" sz="1800" dirty="0" smtClean="0"/>
              <a:t>, </a:t>
            </a:r>
            <a:r>
              <a:rPr lang="pl-PL" sz="1800" dirty="0" err="1" smtClean="0"/>
              <a:t>such</a:t>
            </a:r>
            <a:r>
              <a:rPr lang="pl-PL" sz="1800" dirty="0" smtClean="0"/>
              <a:t> as the </a:t>
            </a:r>
            <a:r>
              <a:rPr lang="pl-PL" sz="1800" dirty="0" err="1" smtClean="0"/>
              <a:t>general</a:t>
            </a:r>
            <a:r>
              <a:rPr lang="pl-PL" sz="1800" dirty="0" smtClean="0"/>
              <a:t> </a:t>
            </a:r>
            <a:r>
              <a:rPr lang="pl-PL" sz="1800" dirty="0" err="1" smtClean="0"/>
              <a:t>political</a:t>
            </a:r>
            <a:r>
              <a:rPr lang="pl-PL" sz="1800" dirty="0" smtClean="0"/>
              <a:t> </a:t>
            </a:r>
            <a:r>
              <a:rPr lang="pl-PL" sz="1800" dirty="0" err="1" smtClean="0"/>
              <a:t>structure</a:t>
            </a:r>
            <a:r>
              <a:rPr lang="pl-PL" sz="1800" dirty="0" smtClean="0"/>
              <a:t>, </a:t>
            </a:r>
            <a:r>
              <a:rPr lang="pl-PL" sz="1800" dirty="0" err="1" smtClean="0"/>
              <a:t>general</a:t>
            </a:r>
            <a:r>
              <a:rPr lang="pl-PL" sz="1800" dirty="0" smtClean="0"/>
              <a:t> </a:t>
            </a:r>
            <a:r>
              <a:rPr lang="pl-PL" sz="1800" dirty="0" err="1" smtClean="0"/>
              <a:t>legal</a:t>
            </a:r>
            <a:r>
              <a:rPr lang="pl-PL" sz="1800" dirty="0" smtClean="0"/>
              <a:t> </a:t>
            </a:r>
            <a:r>
              <a:rPr lang="pl-PL" sz="1800" dirty="0" err="1" smtClean="0"/>
              <a:t>framework</a:t>
            </a:r>
            <a:r>
              <a:rPr lang="pl-PL" sz="1800" dirty="0" smtClean="0"/>
              <a:t>)</a:t>
            </a:r>
          </a:p>
          <a:p>
            <a:pPr marL="880110" lvl="1" indent="-514350">
              <a:buFont typeface="+mj-lt"/>
              <a:buAutoNum type="arabicPeriod"/>
            </a:pPr>
            <a:r>
              <a:rPr lang="pl-PL" sz="1800" dirty="0" err="1"/>
              <a:t>i</a:t>
            </a:r>
            <a:r>
              <a:rPr lang="pl-PL" sz="1800" dirty="0" err="1" smtClean="0"/>
              <a:t>nformation</a:t>
            </a:r>
            <a:r>
              <a:rPr lang="pl-PL" sz="1800" dirty="0" smtClean="0"/>
              <a:t> on the </a:t>
            </a:r>
            <a:r>
              <a:rPr lang="pl-PL" sz="1800" dirty="0" err="1" smtClean="0"/>
              <a:t>process</a:t>
            </a:r>
            <a:r>
              <a:rPr lang="pl-PL" sz="1800" dirty="0" smtClean="0"/>
              <a:t> of </a:t>
            </a:r>
            <a:r>
              <a:rPr lang="pl-PL" sz="1800" dirty="0" err="1" smtClean="0"/>
              <a:t>preparing</a:t>
            </a:r>
            <a:r>
              <a:rPr lang="pl-PL" sz="1800" dirty="0" smtClean="0"/>
              <a:t> the report (</a:t>
            </a:r>
            <a:r>
              <a:rPr lang="pl-PL" sz="1800" dirty="0" err="1" smtClean="0"/>
              <a:t>broad-based</a:t>
            </a:r>
            <a:r>
              <a:rPr lang="pl-PL" sz="1800" dirty="0" smtClean="0"/>
              <a:t> </a:t>
            </a:r>
            <a:r>
              <a:rPr lang="pl-PL" sz="1800" dirty="0" err="1" smtClean="0"/>
              <a:t>consultations</a:t>
            </a:r>
            <a:r>
              <a:rPr lang="pl-PL" sz="1800" dirty="0" smtClean="0"/>
              <a:t> with: </a:t>
            </a:r>
            <a:r>
              <a:rPr lang="pl-PL" sz="1800" dirty="0" err="1" smtClean="0"/>
              <a:t>national</a:t>
            </a:r>
            <a:r>
              <a:rPr lang="pl-PL" sz="1800" dirty="0" smtClean="0"/>
              <a:t> </a:t>
            </a:r>
            <a:r>
              <a:rPr lang="pl-PL" sz="1800" dirty="0" err="1" smtClean="0"/>
              <a:t>institutions</a:t>
            </a:r>
            <a:r>
              <a:rPr lang="pl-PL" sz="1800" dirty="0" smtClean="0"/>
              <a:t>, </a:t>
            </a:r>
            <a:r>
              <a:rPr lang="pl-PL" sz="1800" dirty="0" err="1" smtClean="0"/>
              <a:t>NGOs</a:t>
            </a:r>
            <a:r>
              <a:rPr lang="pl-PL" sz="1800" dirty="0" smtClean="0"/>
              <a:t>, etc.)</a:t>
            </a:r>
          </a:p>
          <a:p>
            <a:pPr marL="880110" lvl="1" indent="-514350">
              <a:buFont typeface="+mj-lt"/>
              <a:buAutoNum type="arabicPeriod"/>
            </a:pPr>
            <a:r>
              <a:rPr lang="pl-PL" sz="1800" dirty="0" err="1"/>
              <a:t>g</a:t>
            </a:r>
            <a:r>
              <a:rPr lang="pl-PL" sz="1800" dirty="0" err="1" smtClean="0"/>
              <a:t>eneral</a:t>
            </a:r>
            <a:r>
              <a:rPr lang="pl-PL" sz="1800" dirty="0" smtClean="0"/>
              <a:t> </a:t>
            </a:r>
            <a:r>
              <a:rPr lang="pl-PL" sz="1800" dirty="0" err="1" smtClean="0"/>
              <a:t>legal</a:t>
            </a:r>
            <a:r>
              <a:rPr lang="pl-PL" sz="1800" dirty="0" smtClean="0"/>
              <a:t> </a:t>
            </a:r>
            <a:r>
              <a:rPr lang="pl-PL" sz="1800" dirty="0" err="1" smtClean="0"/>
              <a:t>framework</a:t>
            </a:r>
            <a:r>
              <a:rPr lang="pl-PL" sz="1800" dirty="0" smtClean="0"/>
              <a:t> </a:t>
            </a:r>
            <a:r>
              <a:rPr lang="pl-PL" sz="1800" dirty="0" err="1" smtClean="0"/>
              <a:t>under</a:t>
            </a:r>
            <a:r>
              <a:rPr lang="pl-PL" sz="1800" dirty="0" smtClean="0"/>
              <a:t> </a:t>
            </a:r>
            <a:r>
              <a:rPr lang="pl-PL" sz="1800" dirty="0" err="1" smtClean="0"/>
              <a:t>which</a:t>
            </a:r>
            <a:r>
              <a:rPr lang="pl-PL" sz="1800" dirty="0" smtClean="0"/>
              <a:t> </a:t>
            </a:r>
            <a:r>
              <a:rPr lang="pl-PL" sz="1800" dirty="0" err="1" smtClean="0"/>
              <a:t>torture</a:t>
            </a:r>
            <a:r>
              <a:rPr lang="pl-PL" sz="1800" dirty="0" smtClean="0"/>
              <a:t> and </a:t>
            </a:r>
            <a:r>
              <a:rPr lang="pl-PL" sz="1800" dirty="0" err="1" smtClean="0"/>
              <a:t>other</a:t>
            </a:r>
            <a:r>
              <a:rPr lang="pl-PL" sz="1800" dirty="0" smtClean="0"/>
              <a:t> </a:t>
            </a:r>
            <a:r>
              <a:rPr lang="pl-PL" sz="1800" dirty="0" err="1" smtClean="0"/>
              <a:t>cruel</a:t>
            </a:r>
            <a:r>
              <a:rPr lang="pl-PL" sz="1800" dirty="0" smtClean="0"/>
              <a:t>, (…) </a:t>
            </a:r>
            <a:r>
              <a:rPr lang="pl-PL" sz="1800" dirty="0" err="1" smtClean="0"/>
              <a:t>treatment</a:t>
            </a:r>
            <a:r>
              <a:rPr lang="pl-PL" sz="1800" dirty="0" smtClean="0"/>
              <a:t> </a:t>
            </a:r>
            <a:r>
              <a:rPr lang="pl-PL" sz="1800" dirty="0" err="1" smtClean="0"/>
              <a:t>or</a:t>
            </a:r>
            <a:r>
              <a:rPr lang="pl-PL" sz="1800" dirty="0" smtClean="0"/>
              <a:t> </a:t>
            </a:r>
            <a:r>
              <a:rPr lang="pl-PL" sz="1800" dirty="0" err="1" smtClean="0"/>
              <a:t>punishment</a:t>
            </a:r>
            <a:r>
              <a:rPr lang="pl-PL" sz="1800" dirty="0" smtClean="0"/>
              <a:t> </a:t>
            </a:r>
            <a:r>
              <a:rPr lang="pl-PL" sz="1800" dirty="0" err="1" smtClean="0"/>
              <a:t>is</a:t>
            </a:r>
            <a:r>
              <a:rPr lang="pl-PL" sz="1800" dirty="0" smtClean="0"/>
              <a:t> </a:t>
            </a:r>
            <a:r>
              <a:rPr lang="pl-PL" sz="1800" dirty="0" err="1" smtClean="0"/>
              <a:t>prohibited</a:t>
            </a:r>
            <a:r>
              <a:rPr lang="pl-PL" sz="1800" dirty="0" smtClean="0"/>
              <a:t> (i. a. </a:t>
            </a:r>
            <a:r>
              <a:rPr lang="pl-PL" sz="1800" dirty="0" err="1" smtClean="0"/>
              <a:t>constitutional</a:t>
            </a:r>
            <a:r>
              <a:rPr lang="pl-PL" sz="1800" dirty="0" smtClean="0"/>
              <a:t>, </a:t>
            </a:r>
            <a:r>
              <a:rPr lang="pl-PL" sz="1800" dirty="0" err="1" smtClean="0"/>
              <a:t>criminal</a:t>
            </a:r>
            <a:r>
              <a:rPr lang="pl-PL" sz="1800" dirty="0" smtClean="0"/>
              <a:t>, </a:t>
            </a:r>
            <a:r>
              <a:rPr lang="pl-PL" sz="1800" dirty="0" err="1" smtClean="0"/>
              <a:t>administrative</a:t>
            </a:r>
            <a:r>
              <a:rPr lang="pl-PL" sz="1800" dirty="0" smtClean="0"/>
              <a:t> </a:t>
            </a:r>
            <a:r>
              <a:rPr lang="pl-PL" sz="1800" dirty="0" err="1" smtClean="0"/>
              <a:t>provisions</a:t>
            </a:r>
            <a:r>
              <a:rPr lang="pl-PL" sz="1800" dirty="0" smtClean="0"/>
              <a:t>, </a:t>
            </a:r>
            <a:r>
              <a:rPr lang="pl-PL" sz="1800" dirty="0" err="1" smtClean="0"/>
              <a:t>international</a:t>
            </a:r>
            <a:r>
              <a:rPr lang="pl-PL" sz="1800" dirty="0" smtClean="0"/>
              <a:t> </a:t>
            </a:r>
            <a:r>
              <a:rPr lang="pl-PL" sz="1800" dirty="0" err="1" smtClean="0"/>
              <a:t>treaties</a:t>
            </a:r>
            <a:r>
              <a:rPr lang="pl-PL" sz="1800" dirty="0" smtClean="0"/>
              <a:t>, </a:t>
            </a:r>
            <a:r>
              <a:rPr lang="pl-PL" sz="1800" dirty="0" err="1" smtClean="0"/>
              <a:t>competent</a:t>
            </a:r>
            <a:r>
              <a:rPr lang="pl-PL" sz="1800" dirty="0" smtClean="0"/>
              <a:t> </a:t>
            </a:r>
            <a:r>
              <a:rPr lang="pl-PL" sz="1800" dirty="0" err="1" smtClean="0"/>
              <a:t>authorities</a:t>
            </a:r>
            <a:r>
              <a:rPr lang="pl-PL" sz="1800" dirty="0" smtClean="0"/>
              <a:t> with </a:t>
            </a:r>
            <a:r>
              <a:rPr lang="pl-PL" sz="1800" dirty="0" err="1" smtClean="0"/>
              <a:t>jurisdiction</a:t>
            </a:r>
            <a:r>
              <a:rPr lang="pl-PL" sz="1800" dirty="0" smtClean="0"/>
              <a:t> </a:t>
            </a:r>
            <a:r>
              <a:rPr lang="pl-PL" sz="1800" dirty="0" err="1" smtClean="0"/>
              <a:t>mandate</a:t>
            </a:r>
            <a:r>
              <a:rPr lang="pl-PL" sz="1800" dirty="0" smtClean="0"/>
              <a:t> </a:t>
            </a:r>
            <a:r>
              <a:rPr lang="pl-PL" sz="1800" dirty="0" err="1" smtClean="0"/>
              <a:t>covering</a:t>
            </a:r>
            <a:r>
              <a:rPr lang="pl-PL" sz="1800" dirty="0" smtClean="0"/>
              <a:t> </a:t>
            </a:r>
            <a:r>
              <a:rPr lang="pl-PL" sz="1800" dirty="0" err="1" smtClean="0"/>
              <a:t>matters</a:t>
            </a:r>
            <a:r>
              <a:rPr lang="pl-PL" sz="1800" dirty="0" smtClean="0"/>
              <a:t> </a:t>
            </a:r>
            <a:r>
              <a:rPr lang="pl-PL" sz="1800" dirty="0" err="1" smtClean="0"/>
              <a:t>dealt</a:t>
            </a:r>
            <a:r>
              <a:rPr lang="pl-PL" sz="1800" dirty="0" smtClean="0"/>
              <a:t> with the </a:t>
            </a:r>
            <a:r>
              <a:rPr lang="pl-PL" sz="1800" dirty="0" err="1" smtClean="0"/>
              <a:t>Convention</a:t>
            </a:r>
            <a:r>
              <a:rPr lang="pl-PL" sz="1800" dirty="0" smtClean="0"/>
              <a:t>) </a:t>
            </a:r>
          </a:p>
          <a:p>
            <a:pPr marL="365760" lvl="1" indent="0">
              <a:buNone/>
            </a:pPr>
            <a:r>
              <a:rPr lang="pl-PL" sz="1800" dirty="0" smtClean="0"/>
              <a:t> </a:t>
            </a:r>
          </a:p>
          <a:p>
            <a:pPr marL="457200" indent="-457200">
              <a:buAutoNum type="arabicPeriod"/>
            </a:pPr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pPr algn="ctr"/>
            <a:r>
              <a:rPr lang="pl-PL" sz="3600" dirty="0" err="1">
                <a:solidFill>
                  <a:srgbClr val="04617B"/>
                </a:solidFill>
              </a:rPr>
              <a:t>Initial</a:t>
            </a:r>
            <a:r>
              <a:rPr lang="pl-PL" sz="3600" dirty="0">
                <a:solidFill>
                  <a:srgbClr val="04617B"/>
                </a:solidFill>
              </a:rPr>
              <a:t> report (CAT)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0BD0D9"/>
              </a:buClr>
              <a:buNone/>
            </a:pPr>
            <a:r>
              <a:rPr lang="pl-PL" sz="1700" dirty="0" smtClean="0">
                <a:solidFill>
                  <a:srgbClr val="00B0F0"/>
                </a:solidFill>
              </a:rPr>
              <a:t>II.</a:t>
            </a:r>
            <a:r>
              <a:rPr lang="pl-PL" sz="1700" dirty="0" smtClean="0">
                <a:solidFill>
                  <a:prstClr val="black"/>
                </a:solidFill>
              </a:rPr>
              <a:t>	</a:t>
            </a:r>
            <a:r>
              <a:rPr lang="pl-PL" sz="2400" b="1" dirty="0" smtClean="0">
                <a:solidFill>
                  <a:prstClr val="black"/>
                </a:solidFill>
              </a:rPr>
              <a:t>Information </a:t>
            </a:r>
            <a:r>
              <a:rPr lang="pl-PL" sz="2400" b="1" dirty="0">
                <a:solidFill>
                  <a:prstClr val="black"/>
                </a:solidFill>
              </a:rPr>
              <a:t>in </a:t>
            </a:r>
            <a:r>
              <a:rPr lang="pl-PL" sz="2400" b="1" dirty="0" err="1">
                <a:solidFill>
                  <a:prstClr val="black"/>
                </a:solidFill>
              </a:rPr>
              <a:t>relation</a:t>
            </a:r>
            <a:r>
              <a:rPr lang="pl-PL" sz="2400" b="1" dirty="0">
                <a:solidFill>
                  <a:prstClr val="black"/>
                </a:solidFill>
              </a:rPr>
              <a:t> to </a:t>
            </a:r>
            <a:r>
              <a:rPr lang="pl-PL" sz="2400" b="1" dirty="0" err="1">
                <a:solidFill>
                  <a:prstClr val="black"/>
                </a:solidFill>
              </a:rPr>
              <a:t>each</a:t>
            </a:r>
            <a:r>
              <a:rPr lang="pl-PL" sz="2400" b="1" dirty="0">
                <a:solidFill>
                  <a:prstClr val="black"/>
                </a:solidFill>
              </a:rPr>
              <a:t> </a:t>
            </a:r>
            <a:r>
              <a:rPr lang="pl-PL" sz="2400" b="1" dirty="0" err="1">
                <a:solidFill>
                  <a:prstClr val="black"/>
                </a:solidFill>
              </a:rPr>
              <a:t>substantive</a:t>
            </a:r>
            <a:r>
              <a:rPr lang="pl-PL" sz="2400" b="1" dirty="0">
                <a:solidFill>
                  <a:prstClr val="black"/>
                </a:solidFill>
              </a:rPr>
              <a:t> </a:t>
            </a:r>
            <a:r>
              <a:rPr lang="pl-PL" sz="2400" b="1" dirty="0" err="1">
                <a:solidFill>
                  <a:prstClr val="black"/>
                </a:solidFill>
              </a:rPr>
              <a:t>article</a:t>
            </a:r>
            <a:r>
              <a:rPr lang="pl-PL" sz="2400" b="1" dirty="0">
                <a:solidFill>
                  <a:prstClr val="black"/>
                </a:solidFill>
              </a:rPr>
              <a:t> of the </a:t>
            </a:r>
            <a:r>
              <a:rPr lang="pl-PL" sz="2400" b="1" dirty="0" err="1">
                <a:solidFill>
                  <a:prstClr val="black"/>
                </a:solidFill>
              </a:rPr>
              <a:t>Convention</a:t>
            </a:r>
            <a:r>
              <a:rPr lang="pl-PL" sz="2400" b="1" dirty="0">
                <a:solidFill>
                  <a:prstClr val="black"/>
                </a:solidFill>
              </a:rPr>
              <a:t> </a:t>
            </a:r>
            <a:r>
              <a:rPr lang="pl-PL" sz="2400" b="1" dirty="0" smtClean="0">
                <a:solidFill>
                  <a:prstClr val="black"/>
                </a:solidFill>
              </a:rPr>
              <a:t>(16 </a:t>
            </a:r>
            <a:r>
              <a:rPr lang="pl-PL" sz="2400" b="1" dirty="0" err="1" smtClean="0">
                <a:solidFill>
                  <a:prstClr val="black"/>
                </a:solidFill>
              </a:rPr>
              <a:t>articles</a:t>
            </a:r>
            <a:r>
              <a:rPr lang="pl-PL" sz="2400" b="1" dirty="0">
                <a:solidFill>
                  <a:prstClr val="black"/>
                </a:solidFill>
              </a:rPr>
              <a:t>)</a:t>
            </a:r>
          </a:p>
          <a:p>
            <a:pPr marL="895350" lvl="0" indent="-533400">
              <a:buClr>
                <a:srgbClr val="0BD0D9"/>
              </a:buClr>
              <a:buFont typeface="+mj-lt"/>
              <a:buAutoNum type="arabicPeriod"/>
            </a:pPr>
            <a:r>
              <a:rPr lang="pl-PL" sz="2000" dirty="0">
                <a:solidFill>
                  <a:prstClr val="black"/>
                </a:solidFill>
              </a:rPr>
              <a:t>the </a:t>
            </a:r>
            <a:r>
              <a:rPr lang="pl-PL" sz="2000" dirty="0" err="1">
                <a:solidFill>
                  <a:prstClr val="black"/>
                </a:solidFill>
              </a:rPr>
              <a:t>legislative</a:t>
            </a:r>
            <a:r>
              <a:rPr lang="pl-PL" sz="2000" dirty="0">
                <a:solidFill>
                  <a:prstClr val="black"/>
                </a:solidFill>
              </a:rPr>
              <a:t>, </a:t>
            </a:r>
            <a:r>
              <a:rPr lang="pl-PL" sz="2000" dirty="0" err="1">
                <a:solidFill>
                  <a:prstClr val="black"/>
                </a:solidFill>
              </a:rPr>
              <a:t>judicial</a:t>
            </a:r>
            <a:r>
              <a:rPr lang="pl-PL" sz="2000" dirty="0">
                <a:solidFill>
                  <a:prstClr val="black"/>
                </a:solidFill>
              </a:rPr>
              <a:t>, </a:t>
            </a:r>
            <a:r>
              <a:rPr lang="pl-PL" sz="2000" dirty="0" err="1">
                <a:solidFill>
                  <a:prstClr val="black"/>
                </a:solidFill>
              </a:rPr>
              <a:t>administrative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  <a:r>
              <a:rPr lang="pl-PL" sz="2000" dirty="0" err="1">
                <a:solidFill>
                  <a:prstClr val="black"/>
                </a:solidFill>
              </a:rPr>
              <a:t>or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  <a:r>
              <a:rPr lang="pl-PL" sz="2000" dirty="0" err="1">
                <a:solidFill>
                  <a:prstClr val="black"/>
                </a:solidFill>
              </a:rPr>
              <a:t>other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  <a:r>
              <a:rPr lang="pl-PL" sz="2000" dirty="0" err="1">
                <a:solidFill>
                  <a:prstClr val="black"/>
                </a:solidFill>
              </a:rPr>
              <a:t>measures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  <a:r>
              <a:rPr lang="pl-PL" sz="2000" dirty="0" err="1">
                <a:solidFill>
                  <a:prstClr val="black"/>
                </a:solidFill>
              </a:rPr>
              <a:t>giving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  <a:r>
              <a:rPr lang="pl-PL" sz="1800" dirty="0" err="1">
                <a:solidFill>
                  <a:prstClr val="black"/>
                </a:solidFill>
              </a:rPr>
              <a:t>effect</a:t>
            </a:r>
            <a:r>
              <a:rPr lang="pl-PL" sz="1800" dirty="0">
                <a:solidFill>
                  <a:prstClr val="black"/>
                </a:solidFill>
              </a:rPr>
              <a:t> to the </a:t>
            </a:r>
            <a:r>
              <a:rPr lang="pl-PL" sz="1800" dirty="0" err="1">
                <a:solidFill>
                  <a:prstClr val="black"/>
                </a:solidFill>
              </a:rPr>
              <a:t>provisions</a:t>
            </a:r>
            <a:endParaRPr lang="pl-PL" sz="1800" dirty="0">
              <a:solidFill>
                <a:prstClr val="black"/>
              </a:solidFill>
            </a:endParaRPr>
          </a:p>
          <a:p>
            <a:pPr marL="895350" lvl="0" indent="-533400">
              <a:buClr>
                <a:srgbClr val="0BD0D9"/>
              </a:buClr>
              <a:buFont typeface="+mj-lt"/>
              <a:buAutoNum type="arabicPeriod"/>
            </a:pPr>
            <a:r>
              <a:rPr lang="pl-PL" sz="1800" dirty="0" err="1">
                <a:solidFill>
                  <a:prstClr val="black"/>
                </a:solidFill>
              </a:rPr>
              <a:t>c</a:t>
            </a:r>
            <a:r>
              <a:rPr lang="pl-PL" sz="1800" dirty="0" err="1" smtClean="0">
                <a:solidFill>
                  <a:prstClr val="black"/>
                </a:solidFill>
              </a:rPr>
              <a:t>ases</a:t>
            </a:r>
            <a:r>
              <a:rPr lang="pl-PL" sz="1800" dirty="0" smtClean="0">
                <a:solidFill>
                  <a:prstClr val="black"/>
                </a:solidFill>
              </a:rPr>
              <a:t> </a:t>
            </a:r>
            <a:r>
              <a:rPr lang="pl-PL" sz="1800" dirty="0">
                <a:solidFill>
                  <a:prstClr val="black"/>
                </a:solidFill>
              </a:rPr>
              <a:t>and </a:t>
            </a:r>
            <a:r>
              <a:rPr lang="pl-PL" sz="1800" dirty="0" err="1">
                <a:solidFill>
                  <a:prstClr val="black"/>
                </a:solidFill>
              </a:rPr>
              <a:t>situations</a:t>
            </a:r>
            <a:r>
              <a:rPr lang="pl-PL" sz="1800" dirty="0">
                <a:solidFill>
                  <a:prstClr val="black"/>
                </a:solidFill>
              </a:rPr>
              <a:t> </a:t>
            </a:r>
            <a:r>
              <a:rPr lang="pl-PL" sz="1800" dirty="0" err="1">
                <a:solidFill>
                  <a:prstClr val="black"/>
                </a:solidFill>
              </a:rPr>
              <a:t>where</a:t>
            </a:r>
            <a:r>
              <a:rPr lang="pl-PL" sz="1800" dirty="0">
                <a:solidFill>
                  <a:prstClr val="black"/>
                </a:solidFill>
              </a:rPr>
              <a:t> </a:t>
            </a:r>
            <a:r>
              <a:rPr lang="pl-PL" sz="1800" dirty="0" err="1">
                <a:solidFill>
                  <a:prstClr val="black"/>
                </a:solidFill>
              </a:rPr>
              <a:t>those</a:t>
            </a:r>
            <a:r>
              <a:rPr lang="pl-PL" sz="1800" dirty="0">
                <a:solidFill>
                  <a:prstClr val="black"/>
                </a:solidFill>
              </a:rPr>
              <a:t> </a:t>
            </a:r>
            <a:r>
              <a:rPr lang="pl-PL" sz="1800" dirty="0" err="1">
                <a:solidFill>
                  <a:prstClr val="black"/>
                </a:solidFill>
              </a:rPr>
              <a:t>measures</a:t>
            </a:r>
            <a:r>
              <a:rPr lang="pl-PL" sz="1800" dirty="0">
                <a:solidFill>
                  <a:prstClr val="black"/>
                </a:solidFill>
              </a:rPr>
              <a:t> </a:t>
            </a:r>
            <a:r>
              <a:rPr lang="pl-PL" sz="1800" dirty="0" err="1">
                <a:solidFill>
                  <a:prstClr val="black"/>
                </a:solidFill>
              </a:rPr>
              <a:t>have</a:t>
            </a:r>
            <a:r>
              <a:rPr lang="pl-PL" sz="1800" dirty="0">
                <a:solidFill>
                  <a:prstClr val="black"/>
                </a:solidFill>
              </a:rPr>
              <a:t> </a:t>
            </a:r>
            <a:r>
              <a:rPr lang="pl-PL" sz="1800" dirty="0" err="1">
                <a:solidFill>
                  <a:prstClr val="black"/>
                </a:solidFill>
              </a:rPr>
              <a:t>been</a:t>
            </a:r>
            <a:r>
              <a:rPr lang="pl-PL" sz="1800" dirty="0">
                <a:solidFill>
                  <a:prstClr val="black"/>
                </a:solidFill>
              </a:rPr>
              <a:t> </a:t>
            </a:r>
            <a:r>
              <a:rPr lang="pl-PL" sz="1800" dirty="0" err="1">
                <a:solidFill>
                  <a:prstClr val="black"/>
                </a:solidFill>
              </a:rPr>
              <a:t>enforced</a:t>
            </a:r>
            <a:r>
              <a:rPr lang="pl-PL" sz="1800" dirty="0">
                <a:solidFill>
                  <a:prstClr val="black"/>
                </a:solidFill>
              </a:rPr>
              <a:t> (</a:t>
            </a:r>
            <a:r>
              <a:rPr lang="pl-PL" sz="1800" dirty="0" err="1">
                <a:solidFill>
                  <a:prstClr val="black"/>
                </a:solidFill>
              </a:rPr>
              <a:t>including</a:t>
            </a:r>
            <a:r>
              <a:rPr lang="pl-PL" sz="1800" dirty="0">
                <a:solidFill>
                  <a:prstClr val="black"/>
                </a:solidFill>
              </a:rPr>
              <a:t> </a:t>
            </a:r>
            <a:r>
              <a:rPr lang="pl-PL" sz="1800" dirty="0" err="1">
                <a:solidFill>
                  <a:prstClr val="black"/>
                </a:solidFill>
              </a:rPr>
              <a:t>statistical</a:t>
            </a:r>
            <a:r>
              <a:rPr lang="pl-PL" sz="1800" dirty="0">
                <a:solidFill>
                  <a:prstClr val="black"/>
                </a:solidFill>
              </a:rPr>
              <a:t> data)</a:t>
            </a:r>
          </a:p>
          <a:p>
            <a:pPr marL="895350" lvl="0" indent="-533400">
              <a:buClr>
                <a:srgbClr val="0BD0D9"/>
              </a:buClr>
              <a:buFont typeface="+mj-lt"/>
              <a:buAutoNum type="arabicPeriod"/>
            </a:pPr>
            <a:r>
              <a:rPr lang="pl-PL" sz="1800" dirty="0" err="1">
                <a:solidFill>
                  <a:prstClr val="black"/>
                </a:solidFill>
              </a:rPr>
              <a:t>c</a:t>
            </a:r>
            <a:r>
              <a:rPr lang="pl-PL" sz="1800" dirty="0" err="1" smtClean="0">
                <a:solidFill>
                  <a:prstClr val="black"/>
                </a:solidFill>
              </a:rPr>
              <a:t>ases</a:t>
            </a:r>
            <a:r>
              <a:rPr lang="pl-PL" sz="1800" dirty="0" smtClean="0">
                <a:solidFill>
                  <a:prstClr val="black"/>
                </a:solidFill>
              </a:rPr>
              <a:t> </a:t>
            </a:r>
            <a:r>
              <a:rPr lang="pl-PL" sz="1800" dirty="0">
                <a:solidFill>
                  <a:prstClr val="black"/>
                </a:solidFill>
              </a:rPr>
              <a:t>and </a:t>
            </a:r>
            <a:r>
              <a:rPr lang="pl-PL" sz="1800" dirty="0" err="1">
                <a:solidFill>
                  <a:prstClr val="black"/>
                </a:solidFill>
              </a:rPr>
              <a:t>situations</a:t>
            </a:r>
            <a:r>
              <a:rPr lang="pl-PL" sz="1800" dirty="0">
                <a:solidFill>
                  <a:prstClr val="black"/>
                </a:solidFill>
              </a:rPr>
              <a:t> of </a:t>
            </a:r>
            <a:r>
              <a:rPr lang="pl-PL" sz="1800" dirty="0" err="1">
                <a:solidFill>
                  <a:prstClr val="black"/>
                </a:solidFill>
              </a:rPr>
              <a:t>violation</a:t>
            </a:r>
            <a:r>
              <a:rPr lang="pl-PL" sz="1800" dirty="0">
                <a:solidFill>
                  <a:prstClr val="black"/>
                </a:solidFill>
              </a:rPr>
              <a:t> of the </a:t>
            </a:r>
            <a:r>
              <a:rPr lang="pl-PL" sz="1800" dirty="0" err="1">
                <a:solidFill>
                  <a:prstClr val="black"/>
                </a:solidFill>
              </a:rPr>
              <a:t>Convention</a:t>
            </a:r>
            <a:r>
              <a:rPr lang="pl-PL" sz="1800" dirty="0">
                <a:solidFill>
                  <a:prstClr val="black"/>
                </a:solidFill>
              </a:rPr>
              <a:t>, the </a:t>
            </a:r>
            <a:r>
              <a:rPr lang="pl-PL" sz="1800" dirty="0" err="1">
                <a:solidFill>
                  <a:prstClr val="black"/>
                </a:solidFill>
              </a:rPr>
              <a:t>reasons</a:t>
            </a:r>
            <a:r>
              <a:rPr lang="pl-PL" sz="1800" dirty="0">
                <a:solidFill>
                  <a:prstClr val="black"/>
                </a:solidFill>
              </a:rPr>
              <a:t> for </a:t>
            </a:r>
            <a:r>
              <a:rPr lang="pl-PL" sz="1800" dirty="0" err="1">
                <a:solidFill>
                  <a:prstClr val="black"/>
                </a:solidFill>
              </a:rPr>
              <a:t>such</a:t>
            </a:r>
            <a:r>
              <a:rPr lang="pl-PL" sz="1800" dirty="0">
                <a:solidFill>
                  <a:prstClr val="black"/>
                </a:solidFill>
              </a:rPr>
              <a:t> </a:t>
            </a:r>
            <a:r>
              <a:rPr lang="pl-PL" sz="1800" dirty="0" err="1">
                <a:solidFill>
                  <a:prstClr val="black"/>
                </a:solidFill>
              </a:rPr>
              <a:t>violations</a:t>
            </a:r>
            <a:r>
              <a:rPr lang="pl-PL" sz="1800" dirty="0">
                <a:solidFill>
                  <a:prstClr val="black"/>
                </a:solidFill>
              </a:rPr>
              <a:t> and the </a:t>
            </a:r>
            <a:r>
              <a:rPr lang="pl-PL" sz="1800" dirty="0" err="1">
                <a:solidFill>
                  <a:prstClr val="black"/>
                </a:solidFill>
              </a:rPr>
              <a:t>measures</a:t>
            </a:r>
            <a:r>
              <a:rPr lang="pl-PL" sz="1800" dirty="0">
                <a:solidFill>
                  <a:prstClr val="black"/>
                </a:solidFill>
              </a:rPr>
              <a:t> </a:t>
            </a:r>
            <a:r>
              <a:rPr lang="pl-PL" sz="1800" dirty="0" err="1">
                <a:solidFill>
                  <a:prstClr val="black"/>
                </a:solidFill>
              </a:rPr>
              <a:t>taken</a:t>
            </a:r>
            <a:r>
              <a:rPr lang="pl-PL" sz="1800" dirty="0">
                <a:solidFill>
                  <a:prstClr val="black"/>
                </a:solidFill>
              </a:rPr>
              <a:t> to </a:t>
            </a:r>
            <a:r>
              <a:rPr lang="pl-PL" sz="1800" dirty="0" err="1">
                <a:solidFill>
                  <a:prstClr val="black"/>
                </a:solidFill>
              </a:rPr>
              <a:t>remedy</a:t>
            </a:r>
            <a:r>
              <a:rPr lang="pl-PL" sz="1800" dirty="0">
                <a:solidFill>
                  <a:prstClr val="black"/>
                </a:solidFill>
              </a:rPr>
              <a:t> the </a:t>
            </a:r>
            <a:r>
              <a:rPr lang="pl-PL" sz="1800" dirty="0" err="1" smtClean="0">
                <a:solidFill>
                  <a:prstClr val="black"/>
                </a:solidFill>
              </a:rPr>
              <a:t>situation</a:t>
            </a:r>
            <a:endParaRPr lang="pl-PL" sz="1800" dirty="0" smtClean="0">
              <a:solidFill>
                <a:prstClr val="black"/>
              </a:solidFill>
            </a:endParaRPr>
          </a:p>
          <a:p>
            <a:pPr marL="361950" lvl="0" indent="0">
              <a:buClr>
                <a:srgbClr val="0BD0D9"/>
              </a:buClr>
              <a:buNone/>
            </a:pPr>
            <a:endParaRPr lang="pl-PL" sz="2000" dirty="0" smtClean="0">
              <a:solidFill>
                <a:prstClr val="black"/>
              </a:solidFill>
            </a:endParaRPr>
          </a:p>
          <a:p>
            <a:pPr marL="361950" lvl="0" indent="0">
              <a:buClr>
                <a:srgbClr val="0BD0D9"/>
              </a:buClr>
              <a:buNone/>
            </a:pPr>
            <a:r>
              <a:rPr lang="pl-PL" sz="2000" dirty="0" err="1" smtClean="0"/>
              <a:t>Treaty</a:t>
            </a:r>
            <a:r>
              <a:rPr lang="pl-PL" sz="2000" dirty="0" smtClean="0"/>
              <a:t> body </a:t>
            </a:r>
            <a:r>
              <a:rPr lang="pl-PL" sz="2000" dirty="0" err="1" smtClean="0"/>
              <a:t>database</a:t>
            </a:r>
            <a:r>
              <a:rPr lang="pl-PL" sz="2000" dirty="0"/>
              <a:t>: </a:t>
            </a:r>
            <a:r>
              <a:rPr lang="pl-PL" sz="20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pl-PL" sz="2000" dirty="0" smtClean="0">
                <a:solidFill>
                  <a:srgbClr val="FF0000"/>
                </a:solidFill>
                <a:hlinkClick r:id="rId2"/>
              </a:rPr>
              <a:t>tb.ohchr.org/default.aspx</a:t>
            </a:r>
            <a:endParaRPr lang="pl-PL" sz="2000" dirty="0" smtClean="0">
              <a:solidFill>
                <a:srgbClr val="FF0000"/>
              </a:solidFill>
            </a:endParaRPr>
          </a:p>
          <a:p>
            <a:pPr marL="361950" lvl="0" indent="0">
              <a:buClr>
                <a:srgbClr val="0BD0D9"/>
              </a:buClr>
              <a:buNone/>
            </a:pPr>
            <a:endParaRPr lang="pl-PL" sz="2000" dirty="0" smtClean="0">
              <a:solidFill>
                <a:srgbClr val="FF0000"/>
              </a:solidFill>
            </a:endParaRPr>
          </a:p>
          <a:p>
            <a:pPr marL="361950" lvl="0" indent="0">
              <a:buClr>
                <a:srgbClr val="0BD0D9"/>
              </a:buClr>
              <a:buNone/>
            </a:pPr>
            <a:endParaRPr lang="pl-PL" sz="2000" dirty="0">
              <a:solidFill>
                <a:prstClr val="black"/>
              </a:solidFill>
            </a:endParaRPr>
          </a:p>
          <a:p>
            <a:pPr marL="361950" lvl="0" indent="0">
              <a:buClr>
                <a:srgbClr val="0BD0D9"/>
              </a:buClr>
              <a:buNone/>
            </a:pPr>
            <a:endParaRPr lang="pl-PL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57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1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err="1" smtClean="0"/>
              <a:t>Procedure</a:t>
            </a:r>
            <a:r>
              <a:rPr lang="pl-PL" sz="3600" dirty="0" smtClean="0"/>
              <a:t> of </a:t>
            </a:r>
            <a:r>
              <a:rPr lang="pl-PL" sz="3600" dirty="0" err="1" smtClean="0"/>
              <a:t>reporting</a:t>
            </a:r>
            <a:r>
              <a:rPr lang="pl-PL" sz="3600" dirty="0" smtClean="0"/>
              <a:t> (CAT) – </a:t>
            </a:r>
            <a:r>
              <a:rPr lang="pl-PL" sz="3600" dirty="0" err="1" smtClean="0"/>
              <a:t>periodic</a:t>
            </a:r>
            <a:r>
              <a:rPr lang="pl-PL" sz="3600" dirty="0" smtClean="0"/>
              <a:t> </a:t>
            </a:r>
            <a:r>
              <a:rPr lang="pl-PL" sz="3600" dirty="0" err="1" smtClean="0"/>
              <a:t>reports</a:t>
            </a: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421624"/>
          </a:xfrm>
        </p:spPr>
        <p:txBody>
          <a:bodyPr/>
          <a:lstStyle/>
          <a:p>
            <a:r>
              <a:rPr lang="pl-PL" dirty="0" smtClean="0"/>
              <a:t>1) Standard </a:t>
            </a:r>
            <a:r>
              <a:rPr lang="pl-PL" dirty="0" err="1" smtClean="0"/>
              <a:t>procedure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tabLst>
                <a:tab pos="447675" algn="l"/>
                <a:tab pos="990600" algn="l"/>
              </a:tabLst>
            </a:pPr>
            <a:r>
              <a:rPr lang="pl-PL" dirty="0" smtClean="0"/>
              <a:t>2) LOIPR (list of </a:t>
            </a:r>
            <a:r>
              <a:rPr lang="pl-PL" dirty="0" err="1" smtClean="0"/>
              <a:t>issues</a:t>
            </a:r>
            <a:r>
              <a:rPr lang="pl-PL" dirty="0" smtClean="0"/>
              <a:t> </a:t>
            </a:r>
            <a:r>
              <a:rPr lang="pl-PL" dirty="0" err="1" smtClean="0"/>
              <a:t>prior</a:t>
            </a:r>
            <a:r>
              <a:rPr lang="pl-PL" dirty="0" smtClean="0"/>
              <a:t> to </a:t>
            </a:r>
            <a:r>
              <a:rPr lang="pl-PL" dirty="0" err="1" smtClean="0"/>
              <a:t>reporting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320480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4000" dirty="0"/>
              <a:t>t</a:t>
            </a:r>
            <a:r>
              <a:rPr lang="pl-PL" sz="4000" dirty="0" smtClean="0"/>
              <a:t>he </a:t>
            </a:r>
            <a:r>
              <a:rPr lang="pl-PL" sz="4000" dirty="0" err="1" smtClean="0"/>
              <a:t>State</a:t>
            </a:r>
            <a:r>
              <a:rPr lang="pl-PL" sz="4000" dirty="0" smtClean="0"/>
              <a:t> </a:t>
            </a:r>
            <a:r>
              <a:rPr lang="pl-PL" sz="4000" dirty="0" err="1" smtClean="0"/>
              <a:t>prepares</a:t>
            </a:r>
            <a:r>
              <a:rPr lang="pl-PL" sz="4000" dirty="0" smtClean="0"/>
              <a:t> the </a:t>
            </a:r>
            <a:r>
              <a:rPr lang="pl-PL" sz="4000" b="1" dirty="0" smtClean="0"/>
              <a:t>report </a:t>
            </a:r>
            <a:r>
              <a:rPr lang="pl-PL" sz="4000" dirty="0" smtClean="0"/>
              <a:t>(on the </a:t>
            </a:r>
            <a:r>
              <a:rPr lang="pl-PL" sz="4000" dirty="0" err="1" smtClean="0"/>
              <a:t>basis</a:t>
            </a:r>
            <a:r>
              <a:rPr lang="pl-PL" sz="4000" dirty="0" smtClean="0"/>
              <a:t> of </a:t>
            </a:r>
            <a:r>
              <a:rPr lang="pl-PL" sz="4000" dirty="0" err="1" smtClean="0"/>
              <a:t>i.a</a:t>
            </a:r>
            <a:r>
              <a:rPr lang="pl-PL" sz="4000" dirty="0" smtClean="0"/>
              <a:t>. „</a:t>
            </a:r>
            <a:r>
              <a:rPr lang="pl-PL" sz="4000" dirty="0" err="1" smtClean="0"/>
              <a:t>concluding</a:t>
            </a:r>
            <a:r>
              <a:rPr lang="pl-PL" sz="4000" dirty="0" smtClean="0"/>
              <a:t> </a:t>
            </a:r>
            <a:r>
              <a:rPr lang="pl-PL" sz="4000" dirty="0" err="1" smtClean="0"/>
              <a:t>observations</a:t>
            </a:r>
            <a:r>
              <a:rPr lang="pl-PL" sz="4000" dirty="0" smtClean="0"/>
              <a:t>” </a:t>
            </a:r>
            <a:r>
              <a:rPr lang="pl-PL" sz="4000" dirty="0" err="1" smtClean="0"/>
              <a:t>after</a:t>
            </a:r>
            <a:r>
              <a:rPr lang="pl-PL" sz="4000" dirty="0" smtClean="0"/>
              <a:t> the </a:t>
            </a:r>
            <a:r>
              <a:rPr lang="pl-PL" sz="4000" dirty="0" err="1" smtClean="0"/>
              <a:t>consideration</a:t>
            </a:r>
            <a:r>
              <a:rPr lang="pl-PL" sz="4000" dirty="0" smtClean="0"/>
              <a:t> of the report by the </a:t>
            </a:r>
            <a:r>
              <a:rPr lang="pl-PL" sz="4000" dirty="0" err="1" smtClean="0"/>
              <a:t>Committee</a:t>
            </a:r>
            <a:r>
              <a:rPr lang="pl-PL" sz="4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4000" b="1" dirty="0" smtClean="0"/>
              <a:t>list of </a:t>
            </a:r>
            <a:r>
              <a:rPr lang="pl-PL" sz="4000" b="1" dirty="0" err="1" smtClean="0"/>
              <a:t>issues</a:t>
            </a:r>
            <a:r>
              <a:rPr lang="pl-PL" sz="4000" b="1" dirty="0" smtClean="0"/>
              <a:t> </a:t>
            </a:r>
            <a:r>
              <a:rPr lang="pl-PL" sz="4000" dirty="0" err="1" smtClean="0"/>
              <a:t>is</a:t>
            </a:r>
            <a:r>
              <a:rPr lang="pl-PL" sz="4000" dirty="0" smtClean="0"/>
              <a:t> </a:t>
            </a:r>
            <a:r>
              <a:rPr lang="pl-PL" sz="4000" dirty="0" err="1" smtClean="0"/>
              <a:t>submitted</a:t>
            </a:r>
            <a:r>
              <a:rPr lang="pl-PL" sz="4000" dirty="0" smtClean="0"/>
              <a:t> by a </a:t>
            </a:r>
            <a:r>
              <a:rPr lang="pl-PL" sz="4000" dirty="0" err="1" smtClean="0"/>
              <a:t>Committee</a:t>
            </a:r>
            <a:r>
              <a:rPr lang="pl-PL" sz="4000" dirty="0" smtClean="0"/>
              <a:t> to the </a:t>
            </a:r>
            <a:r>
              <a:rPr lang="pl-PL" sz="4000" dirty="0" err="1" smtClean="0"/>
              <a:t>State</a:t>
            </a:r>
            <a:r>
              <a:rPr lang="pl-PL" sz="4000" dirty="0" smtClean="0"/>
              <a:t> </a:t>
            </a:r>
            <a:r>
              <a:rPr lang="pl-PL" sz="4000" dirty="0" err="1" smtClean="0"/>
              <a:t>before</a:t>
            </a:r>
            <a:r>
              <a:rPr lang="pl-PL" sz="4000" dirty="0" smtClean="0"/>
              <a:t> the </a:t>
            </a:r>
            <a:r>
              <a:rPr lang="pl-PL" sz="4000" dirty="0" err="1" smtClean="0"/>
              <a:t>consideration</a:t>
            </a:r>
            <a:r>
              <a:rPr lang="pl-PL" sz="4000" dirty="0" smtClean="0"/>
              <a:t> of the report (with </a:t>
            </a:r>
            <a:r>
              <a:rPr lang="pl-PL" sz="4000" dirty="0" err="1" smtClean="0"/>
              <a:t>request</a:t>
            </a:r>
            <a:r>
              <a:rPr lang="pl-PL" sz="4000" dirty="0" smtClean="0"/>
              <a:t> to </a:t>
            </a:r>
            <a:r>
              <a:rPr lang="pl-PL" sz="4000" dirty="0" err="1" smtClean="0"/>
              <a:t>provide</a:t>
            </a:r>
            <a:r>
              <a:rPr lang="pl-PL" sz="4000" dirty="0" smtClean="0"/>
              <a:t> </a:t>
            </a:r>
            <a:r>
              <a:rPr lang="pl-PL" sz="4000" dirty="0" err="1" smtClean="0"/>
              <a:t>more</a:t>
            </a:r>
            <a:r>
              <a:rPr lang="pl-PL" sz="4000" dirty="0" smtClean="0"/>
              <a:t> </a:t>
            </a:r>
            <a:r>
              <a:rPr lang="pl-PL" sz="4000" b="1" dirty="0" err="1" smtClean="0"/>
              <a:t>specific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information</a:t>
            </a:r>
            <a:r>
              <a:rPr lang="pl-PL" sz="4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4000" dirty="0" smtClean="0"/>
              <a:t>the </a:t>
            </a:r>
            <a:r>
              <a:rPr lang="pl-PL" sz="4000" dirty="0" err="1" smtClean="0"/>
              <a:t>States</a:t>
            </a:r>
            <a:r>
              <a:rPr lang="pl-PL" sz="4000" dirty="0" smtClean="0"/>
              <a:t> </a:t>
            </a:r>
            <a:r>
              <a:rPr lang="pl-PL" sz="4000" dirty="0" err="1" smtClean="0"/>
              <a:t>drafts</a:t>
            </a:r>
            <a:r>
              <a:rPr lang="pl-PL" sz="4000" dirty="0" smtClean="0"/>
              <a:t> </a:t>
            </a:r>
            <a:r>
              <a:rPr lang="pl-PL" sz="4000" b="1" dirty="0" smtClean="0"/>
              <a:t>the </a:t>
            </a:r>
            <a:r>
              <a:rPr lang="pl-PL" sz="4000" b="1" dirty="0" err="1" smtClean="0"/>
              <a:t>reply</a:t>
            </a:r>
            <a:r>
              <a:rPr lang="pl-PL" sz="4000" b="1" dirty="0" smtClean="0"/>
              <a:t> to the list of </a:t>
            </a:r>
            <a:r>
              <a:rPr lang="pl-PL" sz="4000" b="1" dirty="0" err="1" smtClean="0"/>
              <a:t>issues</a:t>
            </a:r>
            <a:r>
              <a:rPr lang="pl-PL" sz="4000" b="1" dirty="0" smtClean="0"/>
              <a:t> </a:t>
            </a:r>
            <a:r>
              <a:rPr lang="pl-PL" sz="4000" dirty="0" err="1" smtClean="0"/>
              <a:t>before</a:t>
            </a:r>
            <a:r>
              <a:rPr lang="pl-PL" sz="4000" dirty="0" smtClean="0"/>
              <a:t> the </a:t>
            </a:r>
            <a:r>
              <a:rPr lang="pl-PL" sz="4000" dirty="0" err="1" smtClean="0"/>
              <a:t>examination</a:t>
            </a:r>
            <a:r>
              <a:rPr lang="pl-PL" sz="4000" dirty="0" smtClean="0"/>
              <a:t> of the report and </a:t>
            </a:r>
            <a:r>
              <a:rPr lang="pl-PL" sz="4000" dirty="0" err="1" smtClean="0"/>
              <a:t>submits</a:t>
            </a:r>
            <a:r>
              <a:rPr lang="pl-PL" sz="4000" dirty="0" smtClean="0"/>
              <a:t> </a:t>
            </a:r>
            <a:r>
              <a:rPr lang="pl-PL" sz="4000" dirty="0" err="1" smtClean="0"/>
              <a:t>it</a:t>
            </a:r>
            <a:r>
              <a:rPr lang="pl-PL" sz="4000" dirty="0" smtClean="0"/>
              <a:t> to the </a:t>
            </a:r>
            <a:r>
              <a:rPr lang="pl-PL" sz="4000" dirty="0" err="1" smtClean="0"/>
              <a:t>Committee</a:t>
            </a:r>
            <a:endParaRPr lang="pl-PL" sz="40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4000" dirty="0"/>
              <a:t>the </a:t>
            </a:r>
            <a:r>
              <a:rPr lang="pl-PL" sz="4000" dirty="0" err="1"/>
              <a:t>Committee</a:t>
            </a:r>
            <a:r>
              <a:rPr lang="pl-PL" sz="4000" dirty="0"/>
              <a:t> </a:t>
            </a:r>
            <a:r>
              <a:rPr lang="pl-PL" sz="4000" dirty="0" err="1"/>
              <a:t>examines</a:t>
            </a:r>
            <a:r>
              <a:rPr lang="pl-PL" sz="4000" dirty="0"/>
              <a:t> the report </a:t>
            </a:r>
            <a:r>
              <a:rPr lang="pl-PL" sz="4000" dirty="0" err="1"/>
              <a:t>at</a:t>
            </a:r>
            <a:r>
              <a:rPr lang="pl-PL" sz="4000" dirty="0"/>
              <a:t> the </a:t>
            </a:r>
            <a:r>
              <a:rPr lang="pl-PL" sz="4000" dirty="0" err="1"/>
              <a:t>presence</a:t>
            </a:r>
            <a:r>
              <a:rPr lang="pl-PL" sz="4000" dirty="0"/>
              <a:t> of the </a:t>
            </a:r>
            <a:r>
              <a:rPr lang="pl-PL" sz="4000" dirty="0" err="1" smtClean="0"/>
              <a:t>delegation</a:t>
            </a:r>
            <a:r>
              <a:rPr lang="pl-PL" sz="4000" dirty="0" smtClean="0"/>
              <a:t> of </a:t>
            </a:r>
            <a:r>
              <a:rPr lang="pl-PL" sz="4000" dirty="0"/>
              <a:t>the </a:t>
            </a:r>
            <a:r>
              <a:rPr lang="pl-PL" sz="4000" dirty="0" err="1"/>
              <a:t>State</a:t>
            </a:r>
            <a:r>
              <a:rPr lang="pl-PL" sz="4000" dirty="0"/>
              <a:t> </a:t>
            </a:r>
            <a:r>
              <a:rPr lang="pl-PL" sz="4000" b="1" dirty="0" smtClean="0"/>
              <a:t>(„non-</a:t>
            </a:r>
            <a:r>
              <a:rPr lang="pl-PL" sz="4000" b="1" dirty="0" err="1" smtClean="0"/>
              <a:t>paper</a:t>
            </a:r>
            <a:r>
              <a:rPr lang="pl-PL" sz="4000" b="1" dirty="0" smtClean="0"/>
              <a:t>” </a:t>
            </a:r>
            <a:r>
              <a:rPr lang="pl-PL" sz="4000" b="1" dirty="0" err="1" smtClean="0"/>
              <a:t>document</a:t>
            </a:r>
            <a:r>
              <a:rPr lang="pl-PL" sz="4000" b="1" dirty="0" smtClean="0"/>
              <a:t>)</a:t>
            </a:r>
            <a:endParaRPr lang="pl-PL" sz="4000" b="1" dirty="0"/>
          </a:p>
          <a:p>
            <a:pPr marL="457200" indent="-457200">
              <a:buFont typeface="+mj-lt"/>
              <a:buAutoNum type="arabicPeriod"/>
            </a:pPr>
            <a:r>
              <a:rPr lang="pl-PL" sz="4000" dirty="0"/>
              <a:t>the </a:t>
            </a:r>
            <a:r>
              <a:rPr lang="pl-PL" sz="4000" dirty="0" err="1"/>
              <a:t>Committe</a:t>
            </a:r>
            <a:r>
              <a:rPr lang="pl-PL" sz="4000" dirty="0"/>
              <a:t> </a:t>
            </a:r>
            <a:r>
              <a:rPr lang="pl-PL" sz="4000" dirty="0" err="1"/>
              <a:t>makes</a:t>
            </a:r>
            <a:r>
              <a:rPr lang="pl-PL" sz="4000" dirty="0"/>
              <a:t> </a:t>
            </a:r>
            <a:r>
              <a:rPr lang="pl-PL" sz="4000" b="1" dirty="0"/>
              <a:t>„</a:t>
            </a:r>
            <a:r>
              <a:rPr lang="pl-PL" sz="4000" b="1" dirty="0" err="1" smtClean="0"/>
              <a:t>concluding</a:t>
            </a:r>
            <a:r>
              <a:rPr lang="pl-PL" sz="4000" b="1" dirty="0" smtClean="0"/>
              <a:t> </a:t>
            </a:r>
            <a:r>
              <a:rPr lang="pl-PL" sz="4000" b="1" dirty="0" err="1"/>
              <a:t>observations</a:t>
            </a:r>
            <a:r>
              <a:rPr lang="pl-PL" sz="4000" b="1" dirty="0"/>
              <a:t>” </a:t>
            </a:r>
            <a:r>
              <a:rPr lang="pl-PL" sz="4000" dirty="0"/>
              <a:t>(</a:t>
            </a:r>
            <a:r>
              <a:rPr lang="pl-PL" sz="4000" dirty="0" err="1"/>
              <a:t>positive</a:t>
            </a:r>
            <a:r>
              <a:rPr lang="pl-PL" sz="4000" dirty="0"/>
              <a:t> </a:t>
            </a:r>
            <a:r>
              <a:rPr lang="pl-PL" sz="4000" dirty="0" err="1"/>
              <a:t>aspects</a:t>
            </a:r>
            <a:r>
              <a:rPr lang="pl-PL" sz="4000" dirty="0"/>
              <a:t>, </a:t>
            </a:r>
            <a:r>
              <a:rPr lang="pl-PL" sz="4000" dirty="0" err="1"/>
              <a:t>subject</a:t>
            </a:r>
            <a:r>
              <a:rPr lang="pl-PL" sz="4000" dirty="0"/>
              <a:t> of </a:t>
            </a:r>
            <a:r>
              <a:rPr lang="pl-PL" sz="4000" dirty="0" err="1"/>
              <a:t>concern</a:t>
            </a:r>
            <a:r>
              <a:rPr lang="pl-PL" sz="4000" dirty="0"/>
              <a:t> and </a:t>
            </a:r>
            <a:r>
              <a:rPr lang="pl-PL" sz="4000" dirty="0" err="1"/>
              <a:t>recommendations</a:t>
            </a:r>
            <a:r>
              <a:rPr lang="pl-PL" sz="4000" dirty="0"/>
              <a:t> </a:t>
            </a:r>
            <a:r>
              <a:rPr lang="pl-PL" sz="4000" dirty="0" err="1"/>
              <a:t>submitted</a:t>
            </a:r>
            <a:r>
              <a:rPr lang="pl-PL" sz="4000" dirty="0"/>
              <a:t> to the </a:t>
            </a:r>
            <a:r>
              <a:rPr lang="pl-PL" sz="4000" dirty="0" err="1"/>
              <a:t>State</a:t>
            </a:r>
            <a:r>
              <a:rPr lang="pl-PL" sz="4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4000" dirty="0" smtClean="0"/>
              <a:t>the </a:t>
            </a:r>
            <a:r>
              <a:rPr lang="pl-PL" sz="4000" dirty="0" err="1" smtClean="0"/>
              <a:t>request</a:t>
            </a:r>
            <a:r>
              <a:rPr lang="pl-PL" sz="4000" dirty="0" smtClean="0"/>
              <a:t> to </a:t>
            </a:r>
            <a:r>
              <a:rPr lang="pl-PL" sz="4000" dirty="0" err="1" smtClean="0"/>
              <a:t>provide</a:t>
            </a:r>
            <a:r>
              <a:rPr lang="pl-PL" sz="4000" dirty="0" smtClean="0"/>
              <a:t> a </a:t>
            </a:r>
            <a:r>
              <a:rPr lang="pl-PL" sz="4000" dirty="0" err="1" smtClean="0"/>
              <a:t>reply</a:t>
            </a:r>
            <a:r>
              <a:rPr lang="pl-PL" sz="4000" dirty="0" smtClean="0"/>
              <a:t> to </a:t>
            </a:r>
            <a:r>
              <a:rPr lang="pl-PL" sz="4000" dirty="0" err="1" smtClean="0"/>
              <a:t>some</a:t>
            </a:r>
            <a:r>
              <a:rPr lang="pl-PL" sz="4000" dirty="0" smtClean="0"/>
              <a:t> </a:t>
            </a:r>
            <a:r>
              <a:rPr lang="pl-PL" sz="4000" dirty="0" err="1" smtClean="0"/>
              <a:t>recommendations</a:t>
            </a:r>
            <a:r>
              <a:rPr lang="pl-PL" sz="4000" dirty="0" smtClean="0"/>
              <a:t> by the </a:t>
            </a:r>
            <a:r>
              <a:rPr lang="pl-PL" sz="4000" dirty="0" err="1" smtClean="0"/>
              <a:t>earlier</a:t>
            </a:r>
            <a:r>
              <a:rPr lang="pl-PL" sz="4000" dirty="0" smtClean="0"/>
              <a:t> </a:t>
            </a:r>
            <a:r>
              <a:rPr lang="pl-PL" sz="4000" dirty="0" err="1" smtClean="0"/>
              <a:t>date</a:t>
            </a:r>
            <a:r>
              <a:rPr lang="pl-PL" sz="4000" dirty="0" smtClean="0"/>
              <a:t> (</a:t>
            </a:r>
            <a:r>
              <a:rPr lang="pl-PL" sz="4000" dirty="0" err="1" smtClean="0"/>
              <a:t>than</a:t>
            </a:r>
            <a:r>
              <a:rPr lang="pl-PL" sz="4000" dirty="0" smtClean="0"/>
              <a:t> the </a:t>
            </a:r>
            <a:r>
              <a:rPr lang="pl-PL" sz="4000" dirty="0" err="1" smtClean="0"/>
              <a:t>periodic</a:t>
            </a:r>
            <a:r>
              <a:rPr lang="pl-PL" sz="4000" dirty="0" smtClean="0"/>
              <a:t> report) </a:t>
            </a:r>
            <a:r>
              <a:rPr lang="pl-PL" sz="4000" dirty="0" err="1" smtClean="0"/>
              <a:t>may</a:t>
            </a:r>
            <a:r>
              <a:rPr lang="pl-PL" sz="4000" dirty="0" smtClean="0"/>
              <a:t> be </a:t>
            </a:r>
            <a:r>
              <a:rPr lang="pl-PL" sz="4000" dirty="0" err="1" smtClean="0"/>
              <a:t>included</a:t>
            </a:r>
            <a:r>
              <a:rPr lang="pl-PL" sz="4000" dirty="0"/>
              <a:t> in the „</a:t>
            </a:r>
            <a:r>
              <a:rPr lang="pl-PL" sz="4000" dirty="0" err="1"/>
              <a:t>concluding</a:t>
            </a:r>
            <a:r>
              <a:rPr lang="pl-PL" sz="4000" dirty="0"/>
              <a:t> </a:t>
            </a:r>
            <a:r>
              <a:rPr lang="pl-PL" sz="4000" dirty="0" err="1"/>
              <a:t>observations</a:t>
            </a:r>
            <a:r>
              <a:rPr lang="pl-PL" sz="4000" dirty="0"/>
              <a:t>” </a:t>
            </a:r>
            <a:r>
              <a:rPr lang="pl-PL" sz="4000" b="1" dirty="0" smtClean="0"/>
              <a:t>(</a:t>
            </a:r>
            <a:r>
              <a:rPr lang="pl-PL" sz="4000" b="1" dirty="0" err="1" smtClean="0"/>
              <a:t>e.g</a:t>
            </a:r>
            <a:r>
              <a:rPr lang="pl-PL" sz="4000" b="1" dirty="0" smtClean="0"/>
              <a:t>. </a:t>
            </a:r>
            <a:r>
              <a:rPr lang="pl-PL" sz="4000" b="1" dirty="0" err="1" smtClean="0"/>
              <a:t>reply</a:t>
            </a:r>
            <a:r>
              <a:rPr lang="pl-PL" sz="4000" b="1" dirty="0" smtClean="0"/>
              <a:t> to </a:t>
            </a:r>
            <a:r>
              <a:rPr lang="pl-PL" sz="4000" b="1" dirty="0" err="1" smtClean="0"/>
              <a:t>recommendation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number</a:t>
            </a:r>
            <a:r>
              <a:rPr lang="pl-PL" sz="4000" b="1" dirty="0" smtClean="0"/>
              <a:t> 10, 12 and 18 </a:t>
            </a:r>
            <a:r>
              <a:rPr lang="pl-PL" sz="4000" b="1" dirty="0" err="1" smtClean="0"/>
              <a:t>within</a:t>
            </a:r>
            <a:r>
              <a:rPr lang="pl-PL" sz="4000" b="1" dirty="0" smtClean="0"/>
              <a:t> 1 </a:t>
            </a:r>
            <a:r>
              <a:rPr lang="pl-PL" sz="4000" b="1" dirty="0" err="1" smtClean="0"/>
              <a:t>year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after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acceptance</a:t>
            </a:r>
            <a:r>
              <a:rPr lang="pl-PL" sz="4000" b="1" dirty="0" smtClean="0"/>
              <a:t> of „</a:t>
            </a:r>
            <a:r>
              <a:rPr lang="pl-PL" sz="4000" b="1" dirty="0" err="1" smtClean="0"/>
              <a:t>concluding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observation</a:t>
            </a:r>
            <a:r>
              <a:rPr lang="pl-PL" sz="4000" b="1" dirty="0" smtClean="0"/>
              <a:t>” by HRC) </a:t>
            </a:r>
          </a:p>
          <a:p>
            <a:pPr marL="457200" indent="-457200">
              <a:buFont typeface="+mj-lt"/>
              <a:buAutoNum type="arabicPeriod"/>
            </a:pP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pl-PL" dirty="0" smtClean="0"/>
              <a:t>the </a:t>
            </a:r>
            <a:r>
              <a:rPr lang="pl-PL" dirty="0" err="1" smtClean="0"/>
              <a:t>Committee</a:t>
            </a:r>
            <a:r>
              <a:rPr lang="pl-PL" dirty="0" smtClean="0"/>
              <a:t> </a:t>
            </a:r>
            <a:r>
              <a:rPr lang="pl-PL" dirty="0" err="1" smtClean="0"/>
              <a:t>submits</a:t>
            </a:r>
            <a:r>
              <a:rPr lang="pl-PL" dirty="0" smtClean="0"/>
              <a:t> to the </a:t>
            </a:r>
            <a:r>
              <a:rPr lang="pl-PL" dirty="0" err="1" smtClean="0"/>
              <a:t>State</a:t>
            </a:r>
            <a:r>
              <a:rPr lang="pl-PL" dirty="0" smtClean="0"/>
              <a:t> party a </a:t>
            </a:r>
            <a:r>
              <a:rPr lang="pl-PL" b="1" dirty="0" smtClean="0"/>
              <a:t>list of </a:t>
            </a:r>
            <a:r>
              <a:rPr lang="pl-PL" b="1" dirty="0" err="1" smtClean="0"/>
              <a:t>issues</a:t>
            </a:r>
            <a:r>
              <a:rPr lang="pl-PL" b="1" dirty="0" smtClean="0"/>
              <a:t> – </a:t>
            </a:r>
            <a:r>
              <a:rPr lang="pl-PL" dirty="0" err="1" smtClean="0"/>
              <a:t>guidance</a:t>
            </a:r>
            <a:r>
              <a:rPr lang="pl-PL" dirty="0" smtClean="0"/>
              <a:t> on the </a:t>
            </a:r>
            <a:r>
              <a:rPr lang="pl-PL" dirty="0" err="1" smtClean="0"/>
              <a:t>expected</a:t>
            </a:r>
            <a:r>
              <a:rPr lang="pl-PL" dirty="0" smtClean="0"/>
              <a:t> </a:t>
            </a:r>
            <a:r>
              <a:rPr lang="pl-PL" dirty="0" err="1" smtClean="0"/>
              <a:t>content</a:t>
            </a:r>
            <a:r>
              <a:rPr lang="pl-PL" dirty="0" smtClean="0"/>
              <a:t> of the </a:t>
            </a:r>
            <a:r>
              <a:rPr lang="pl-PL" dirty="0" err="1" smtClean="0"/>
              <a:t>periodic</a:t>
            </a:r>
            <a:r>
              <a:rPr lang="pl-PL" dirty="0" smtClean="0"/>
              <a:t> report</a:t>
            </a:r>
          </a:p>
          <a:p>
            <a:pPr marL="457200" indent="-457200">
              <a:buAutoNum type="arabicPeriod"/>
            </a:pPr>
            <a:r>
              <a:rPr lang="pl-PL" dirty="0"/>
              <a:t>t</a:t>
            </a:r>
            <a:r>
              <a:rPr lang="pl-PL" dirty="0" smtClean="0"/>
              <a:t>he </a:t>
            </a:r>
            <a:r>
              <a:rPr lang="pl-PL" dirty="0" err="1" smtClean="0"/>
              <a:t>State</a:t>
            </a:r>
            <a:r>
              <a:rPr lang="pl-PL" dirty="0" smtClean="0"/>
              <a:t> party </a:t>
            </a:r>
            <a:r>
              <a:rPr lang="pl-PL" dirty="0" err="1" smtClean="0"/>
              <a:t>prepares</a:t>
            </a:r>
            <a:r>
              <a:rPr lang="pl-PL" dirty="0" smtClean="0"/>
              <a:t> and </a:t>
            </a:r>
            <a:r>
              <a:rPr lang="pl-PL" dirty="0" err="1" smtClean="0"/>
              <a:t>submits</a:t>
            </a:r>
            <a:r>
              <a:rPr lang="pl-PL" dirty="0" smtClean="0"/>
              <a:t> to the </a:t>
            </a:r>
            <a:r>
              <a:rPr lang="pl-PL" dirty="0" err="1" smtClean="0"/>
              <a:t>Committee</a:t>
            </a:r>
            <a:r>
              <a:rPr lang="pl-PL" dirty="0" smtClean="0"/>
              <a:t> a </a:t>
            </a:r>
            <a:r>
              <a:rPr lang="pl-PL" b="1" dirty="0" smtClean="0"/>
              <a:t>report </a:t>
            </a:r>
            <a:r>
              <a:rPr lang="pl-PL" b="1" dirty="0" err="1" smtClean="0"/>
              <a:t>based</a:t>
            </a:r>
            <a:r>
              <a:rPr lang="pl-PL" b="1" dirty="0" smtClean="0"/>
              <a:t> on the list of </a:t>
            </a:r>
            <a:r>
              <a:rPr lang="pl-PL" b="1" dirty="0" err="1" smtClean="0"/>
              <a:t>issues</a:t>
            </a:r>
            <a:endParaRPr lang="pl-PL" b="1" dirty="0" smtClean="0"/>
          </a:p>
          <a:p>
            <a:pPr marL="457200" indent="-457200">
              <a:buAutoNum type="arabicPeriod"/>
            </a:pPr>
            <a:r>
              <a:rPr lang="pl-PL" dirty="0"/>
              <a:t>t</a:t>
            </a:r>
            <a:r>
              <a:rPr lang="pl-PL" dirty="0" smtClean="0"/>
              <a:t>he </a:t>
            </a:r>
            <a:r>
              <a:rPr lang="pl-PL" dirty="0" err="1" smtClean="0"/>
              <a:t>Committee</a:t>
            </a:r>
            <a:r>
              <a:rPr lang="pl-PL" dirty="0" smtClean="0"/>
              <a:t> </a:t>
            </a:r>
            <a:r>
              <a:rPr lang="pl-PL" dirty="0" err="1" smtClean="0"/>
              <a:t>examines</a:t>
            </a:r>
            <a:r>
              <a:rPr lang="pl-PL" dirty="0" smtClean="0"/>
              <a:t> the report </a:t>
            </a:r>
            <a:r>
              <a:rPr lang="pl-PL" dirty="0" err="1" smtClean="0"/>
              <a:t>at</a:t>
            </a:r>
            <a:r>
              <a:rPr lang="pl-PL" dirty="0" smtClean="0"/>
              <a:t> the </a:t>
            </a:r>
            <a:r>
              <a:rPr lang="pl-PL" dirty="0" err="1" smtClean="0"/>
              <a:t>presence</a:t>
            </a:r>
            <a:r>
              <a:rPr lang="pl-PL" dirty="0" smtClean="0"/>
              <a:t> of the </a:t>
            </a:r>
            <a:r>
              <a:rPr lang="pl-PL" dirty="0" err="1" smtClean="0"/>
              <a:t>delegation</a:t>
            </a:r>
            <a:r>
              <a:rPr lang="pl-PL" dirty="0" smtClean="0"/>
              <a:t> of the </a:t>
            </a:r>
            <a:r>
              <a:rPr lang="pl-PL" dirty="0" err="1" smtClean="0"/>
              <a:t>State</a:t>
            </a:r>
            <a:r>
              <a:rPr lang="pl-PL" dirty="0" smtClean="0"/>
              <a:t> („non-</a:t>
            </a:r>
            <a:r>
              <a:rPr lang="pl-PL" dirty="0" err="1" smtClean="0"/>
              <a:t>paper</a:t>
            </a:r>
            <a:r>
              <a:rPr lang="pl-PL" dirty="0" smtClean="0"/>
              <a:t>” </a:t>
            </a:r>
            <a:r>
              <a:rPr lang="pl-PL" dirty="0" err="1" smtClean="0"/>
              <a:t>document</a:t>
            </a:r>
            <a:r>
              <a:rPr lang="pl-PL" dirty="0" smtClean="0"/>
              <a:t>)</a:t>
            </a:r>
          </a:p>
          <a:p>
            <a:pPr marL="457200" indent="-457200">
              <a:buAutoNum type="arabicPeriod"/>
            </a:pPr>
            <a:r>
              <a:rPr lang="pl-PL" dirty="0"/>
              <a:t>t</a:t>
            </a:r>
            <a:r>
              <a:rPr lang="pl-PL" dirty="0" smtClean="0"/>
              <a:t>he </a:t>
            </a:r>
            <a:r>
              <a:rPr lang="pl-PL" dirty="0" err="1" smtClean="0"/>
              <a:t>Committe</a:t>
            </a:r>
            <a:r>
              <a:rPr lang="pl-PL" dirty="0" smtClean="0"/>
              <a:t> </a:t>
            </a:r>
            <a:r>
              <a:rPr lang="pl-PL" dirty="0" err="1" smtClean="0"/>
              <a:t>adopts</a:t>
            </a:r>
            <a:r>
              <a:rPr lang="pl-PL" dirty="0" smtClean="0"/>
              <a:t> </a:t>
            </a:r>
            <a:r>
              <a:rPr lang="pl-PL" b="1" dirty="0" smtClean="0"/>
              <a:t>„</a:t>
            </a:r>
            <a:r>
              <a:rPr lang="pl-PL" b="1" dirty="0" err="1" smtClean="0"/>
              <a:t>concluding</a:t>
            </a:r>
            <a:r>
              <a:rPr lang="pl-PL" b="1" dirty="0" smtClean="0"/>
              <a:t> </a:t>
            </a:r>
            <a:r>
              <a:rPr lang="pl-PL" b="1" dirty="0" err="1" smtClean="0"/>
              <a:t>observations</a:t>
            </a:r>
            <a:r>
              <a:rPr lang="pl-PL" b="1" dirty="0" smtClean="0"/>
              <a:t>” </a:t>
            </a:r>
            <a:r>
              <a:rPr lang="pl-PL" dirty="0" smtClean="0"/>
              <a:t>(</a:t>
            </a:r>
            <a:r>
              <a:rPr lang="pl-PL" dirty="0" err="1" smtClean="0"/>
              <a:t>positive</a:t>
            </a:r>
            <a:r>
              <a:rPr lang="pl-PL" dirty="0" smtClean="0"/>
              <a:t> </a:t>
            </a:r>
            <a:r>
              <a:rPr lang="pl-PL" dirty="0" err="1" smtClean="0"/>
              <a:t>aspects</a:t>
            </a:r>
            <a:r>
              <a:rPr lang="pl-PL" dirty="0" smtClean="0"/>
              <a:t>, </a:t>
            </a:r>
            <a:r>
              <a:rPr lang="pl-PL" dirty="0" err="1" smtClean="0"/>
              <a:t>subject</a:t>
            </a:r>
            <a:r>
              <a:rPr lang="pl-PL" dirty="0" smtClean="0"/>
              <a:t> of </a:t>
            </a:r>
            <a:r>
              <a:rPr lang="pl-PL" dirty="0" err="1" smtClean="0"/>
              <a:t>concern</a:t>
            </a:r>
            <a:r>
              <a:rPr lang="pl-PL" dirty="0" smtClean="0"/>
              <a:t> and </a:t>
            </a:r>
            <a:r>
              <a:rPr lang="pl-PL" dirty="0" err="1" smtClean="0"/>
              <a:t>recommendations</a:t>
            </a:r>
            <a:r>
              <a:rPr lang="pl-PL" dirty="0" smtClean="0"/>
              <a:t> </a:t>
            </a:r>
            <a:r>
              <a:rPr lang="pl-PL" dirty="0" err="1" smtClean="0"/>
              <a:t>submitted</a:t>
            </a:r>
            <a:r>
              <a:rPr lang="pl-PL" dirty="0" smtClean="0"/>
              <a:t> to the </a:t>
            </a:r>
            <a:r>
              <a:rPr lang="pl-PL" dirty="0" err="1" smtClean="0"/>
              <a:t>State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  <p:cxnSp>
        <p:nvCxnSpPr>
          <p:cNvPr id="12" name="Łącznik prosty ze strzałką 11"/>
          <p:cNvCxnSpPr>
            <a:stCxn id="2" idx="2"/>
          </p:cNvCxnSpPr>
          <p:nvPr/>
        </p:nvCxnSpPr>
        <p:spPr>
          <a:xfrm flipH="1">
            <a:off x="2195736" y="1412776"/>
            <a:ext cx="23762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4716016" y="1412776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0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 smtClean="0"/>
              <a:t>State’s</a:t>
            </a:r>
            <a:r>
              <a:rPr lang="pl-PL" sz="3600" dirty="0" smtClean="0"/>
              <a:t> report</a:t>
            </a:r>
            <a:endParaRPr lang="pl-PL" sz="36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 err="1" smtClean="0"/>
              <a:t>Common</a:t>
            </a:r>
            <a:r>
              <a:rPr lang="pl-PL" sz="2800" dirty="0" smtClean="0"/>
              <a:t> </a:t>
            </a:r>
            <a:r>
              <a:rPr lang="pl-PL" sz="2800" dirty="0" err="1" smtClean="0"/>
              <a:t>core</a:t>
            </a:r>
            <a:r>
              <a:rPr lang="pl-PL" sz="2800" dirty="0" smtClean="0"/>
              <a:t> </a:t>
            </a:r>
            <a:r>
              <a:rPr lang="pl-PL" sz="2800" dirty="0" err="1" smtClean="0"/>
              <a:t>document</a:t>
            </a:r>
            <a:endParaRPr lang="pl-PL" sz="280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 smtClean="0"/>
              <a:t>	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 smtClean="0"/>
              <a:t>	</a:t>
            </a:r>
            <a:r>
              <a:rPr lang="pl-PL" sz="2800" dirty="0" err="1" smtClean="0"/>
              <a:t>Treaty-specific</a:t>
            </a:r>
            <a:r>
              <a:rPr lang="pl-PL" sz="2800" dirty="0" smtClean="0"/>
              <a:t> 	</a:t>
            </a:r>
            <a:r>
              <a:rPr lang="pl-PL" sz="2800" dirty="0" err="1" smtClean="0"/>
              <a:t>document</a:t>
            </a:r>
            <a:r>
              <a:rPr lang="pl-PL" sz="2800" dirty="0" smtClean="0"/>
              <a:t> </a:t>
            </a:r>
            <a:endParaRPr lang="pl-PL" sz="2800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2555776" y="2564904"/>
            <a:ext cx="187220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5292080" y="2564904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34" y="980728"/>
            <a:ext cx="1731502" cy="121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2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pPr algn="ctr"/>
            <a:r>
              <a:rPr lang="pl-PL" sz="3600" dirty="0" err="1">
                <a:solidFill>
                  <a:srgbClr val="04617B"/>
                </a:solidFill>
              </a:rPr>
              <a:t>Core</a:t>
            </a:r>
            <a:r>
              <a:rPr lang="pl-PL" sz="3600" dirty="0">
                <a:solidFill>
                  <a:srgbClr val="04617B"/>
                </a:solidFill>
              </a:rPr>
              <a:t> </a:t>
            </a:r>
            <a:r>
              <a:rPr lang="pl-PL" sz="3600" dirty="0" err="1">
                <a:solidFill>
                  <a:srgbClr val="04617B"/>
                </a:solidFill>
              </a:rPr>
              <a:t>document</a:t>
            </a:r>
            <a:r>
              <a:rPr lang="pl-PL" sz="3600" dirty="0">
                <a:solidFill>
                  <a:srgbClr val="04617B"/>
                </a:solidFill>
              </a:rPr>
              <a:t> – </a:t>
            </a:r>
            <a:r>
              <a:rPr lang="pl-PL" sz="3600" dirty="0" err="1" smtClean="0">
                <a:solidFill>
                  <a:srgbClr val="04617B"/>
                </a:solidFill>
              </a:rPr>
              <a:t>general</a:t>
            </a:r>
            <a:r>
              <a:rPr lang="pl-PL" sz="3600" dirty="0" smtClean="0">
                <a:solidFill>
                  <a:srgbClr val="04617B"/>
                </a:solidFill>
              </a:rPr>
              <a:t> </a:t>
            </a:r>
            <a:r>
              <a:rPr lang="pl-PL" sz="3600" dirty="0" err="1" smtClean="0">
                <a:solidFill>
                  <a:srgbClr val="04617B"/>
                </a:solidFill>
              </a:rPr>
              <a:t>information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l-PL" sz="1200" i="1" dirty="0">
                <a:solidFill>
                  <a:prstClr val="black"/>
                </a:solidFill>
              </a:rPr>
              <a:t>„</a:t>
            </a:r>
            <a:r>
              <a:rPr lang="pl-PL" sz="1200" i="1" dirty="0" err="1">
                <a:solidFill>
                  <a:prstClr val="black"/>
                </a:solidFill>
              </a:rPr>
              <a:t>Harmonized</a:t>
            </a:r>
            <a:r>
              <a:rPr lang="pl-PL" sz="1200" i="1" dirty="0">
                <a:solidFill>
                  <a:prstClr val="black"/>
                </a:solidFill>
              </a:rPr>
              <a:t> </a:t>
            </a:r>
            <a:r>
              <a:rPr lang="pl-PL" sz="1200" i="1" dirty="0" err="1">
                <a:solidFill>
                  <a:prstClr val="black"/>
                </a:solidFill>
              </a:rPr>
              <a:t>guidelines</a:t>
            </a:r>
            <a:r>
              <a:rPr lang="pl-PL" sz="1200" i="1" dirty="0">
                <a:solidFill>
                  <a:prstClr val="black"/>
                </a:solidFill>
              </a:rPr>
              <a:t> on </a:t>
            </a:r>
            <a:r>
              <a:rPr lang="pl-PL" sz="1200" i="1" dirty="0" err="1">
                <a:solidFill>
                  <a:prstClr val="black"/>
                </a:solidFill>
              </a:rPr>
              <a:t>reporting</a:t>
            </a:r>
            <a:r>
              <a:rPr lang="pl-PL" sz="1200" i="1" dirty="0">
                <a:solidFill>
                  <a:prstClr val="black"/>
                </a:solidFill>
              </a:rPr>
              <a:t> </a:t>
            </a:r>
            <a:r>
              <a:rPr lang="pl-PL" sz="1200" i="1" dirty="0" err="1">
                <a:solidFill>
                  <a:prstClr val="black"/>
                </a:solidFill>
              </a:rPr>
              <a:t>under</a:t>
            </a:r>
            <a:r>
              <a:rPr lang="pl-PL" sz="1200" i="1" dirty="0">
                <a:solidFill>
                  <a:prstClr val="black"/>
                </a:solidFill>
              </a:rPr>
              <a:t> the </a:t>
            </a:r>
            <a:r>
              <a:rPr lang="pl-PL" sz="1200" i="1" dirty="0" err="1">
                <a:solidFill>
                  <a:prstClr val="black"/>
                </a:solidFill>
              </a:rPr>
              <a:t>international</a:t>
            </a:r>
            <a:r>
              <a:rPr lang="pl-PL" sz="1200" i="1" dirty="0">
                <a:solidFill>
                  <a:prstClr val="black"/>
                </a:solidFill>
              </a:rPr>
              <a:t> </a:t>
            </a:r>
            <a:r>
              <a:rPr lang="pl-PL" sz="1200" i="1" dirty="0" err="1">
                <a:solidFill>
                  <a:prstClr val="black"/>
                </a:solidFill>
              </a:rPr>
              <a:t>human</a:t>
            </a:r>
            <a:r>
              <a:rPr lang="pl-PL" sz="1200" i="1" dirty="0">
                <a:solidFill>
                  <a:prstClr val="black"/>
                </a:solidFill>
              </a:rPr>
              <a:t> </a:t>
            </a:r>
            <a:r>
              <a:rPr lang="pl-PL" sz="1200" i="1" dirty="0" err="1">
                <a:solidFill>
                  <a:prstClr val="black"/>
                </a:solidFill>
              </a:rPr>
              <a:t>rights</a:t>
            </a:r>
            <a:r>
              <a:rPr lang="pl-PL" sz="1200" i="1" dirty="0">
                <a:solidFill>
                  <a:prstClr val="black"/>
                </a:solidFill>
              </a:rPr>
              <a:t> </a:t>
            </a:r>
            <a:r>
              <a:rPr lang="pl-PL" sz="1200" i="1" dirty="0" err="1">
                <a:solidFill>
                  <a:prstClr val="black"/>
                </a:solidFill>
              </a:rPr>
              <a:t>treaties</a:t>
            </a:r>
            <a:r>
              <a:rPr lang="pl-PL" sz="1200" i="1" dirty="0">
                <a:solidFill>
                  <a:prstClr val="black"/>
                </a:solidFill>
              </a:rPr>
              <a:t>, </a:t>
            </a:r>
            <a:r>
              <a:rPr lang="pl-PL" sz="1200" i="1" dirty="0" err="1">
                <a:solidFill>
                  <a:prstClr val="black"/>
                </a:solidFill>
              </a:rPr>
              <a:t>including</a:t>
            </a:r>
            <a:r>
              <a:rPr lang="pl-PL" sz="1200" i="1" dirty="0">
                <a:solidFill>
                  <a:prstClr val="black"/>
                </a:solidFill>
              </a:rPr>
              <a:t> </a:t>
            </a:r>
            <a:r>
              <a:rPr lang="pl-PL" sz="1200" i="1" dirty="0" err="1">
                <a:solidFill>
                  <a:prstClr val="black"/>
                </a:solidFill>
              </a:rPr>
              <a:t>guidelines</a:t>
            </a:r>
            <a:r>
              <a:rPr lang="pl-PL" sz="1200" i="1" dirty="0">
                <a:solidFill>
                  <a:prstClr val="black"/>
                </a:solidFill>
              </a:rPr>
              <a:t> on a </a:t>
            </a:r>
            <a:r>
              <a:rPr lang="pl-PL" sz="1200" i="1" dirty="0" err="1">
                <a:solidFill>
                  <a:prstClr val="black"/>
                </a:solidFill>
              </a:rPr>
              <a:t>core</a:t>
            </a:r>
            <a:r>
              <a:rPr lang="pl-PL" sz="1200" i="1" dirty="0">
                <a:solidFill>
                  <a:prstClr val="black"/>
                </a:solidFill>
              </a:rPr>
              <a:t> </a:t>
            </a:r>
            <a:r>
              <a:rPr lang="pl-PL" sz="1200" i="1" dirty="0" err="1">
                <a:solidFill>
                  <a:prstClr val="black"/>
                </a:solidFill>
              </a:rPr>
              <a:t>document</a:t>
            </a:r>
            <a:r>
              <a:rPr lang="pl-PL" sz="1200" i="1" dirty="0">
                <a:solidFill>
                  <a:prstClr val="black"/>
                </a:solidFill>
              </a:rPr>
              <a:t> and </a:t>
            </a:r>
            <a:r>
              <a:rPr lang="pl-PL" sz="1200" i="1" dirty="0" err="1">
                <a:solidFill>
                  <a:prstClr val="black"/>
                </a:solidFill>
              </a:rPr>
              <a:t>treaty</a:t>
            </a:r>
            <a:r>
              <a:rPr lang="pl-PL" sz="1200" i="1" dirty="0">
                <a:solidFill>
                  <a:prstClr val="black"/>
                </a:solidFill>
              </a:rPr>
              <a:t> – </a:t>
            </a:r>
            <a:r>
              <a:rPr lang="pl-PL" sz="1200" i="1" dirty="0" err="1">
                <a:solidFill>
                  <a:prstClr val="black"/>
                </a:solidFill>
              </a:rPr>
              <a:t>specific</a:t>
            </a:r>
            <a:r>
              <a:rPr lang="pl-PL" sz="1200" i="1" dirty="0">
                <a:solidFill>
                  <a:prstClr val="black"/>
                </a:solidFill>
              </a:rPr>
              <a:t> </a:t>
            </a:r>
            <a:r>
              <a:rPr lang="pl-PL" sz="1200" i="1" dirty="0" err="1">
                <a:solidFill>
                  <a:prstClr val="black"/>
                </a:solidFill>
              </a:rPr>
              <a:t>documents</a:t>
            </a:r>
            <a:r>
              <a:rPr lang="pl-PL" sz="1200" i="1" dirty="0">
                <a:solidFill>
                  <a:prstClr val="black"/>
                </a:solidFill>
              </a:rPr>
              <a:t>”  (</a:t>
            </a:r>
            <a:r>
              <a:rPr lang="pl-PL" sz="1200" i="1" dirty="0" err="1">
                <a:solidFill>
                  <a:prstClr val="black"/>
                </a:solidFill>
              </a:rPr>
              <a:t>extract</a:t>
            </a:r>
            <a:r>
              <a:rPr lang="pl-PL" sz="1200" i="1" dirty="0">
                <a:solidFill>
                  <a:prstClr val="black"/>
                </a:solidFill>
              </a:rPr>
              <a:t> from HRI/GEN/2/Rev.6</a:t>
            </a:r>
            <a:r>
              <a:rPr lang="pl-PL" sz="1200" i="1" dirty="0" smtClean="0">
                <a:solidFill>
                  <a:prstClr val="black"/>
                </a:solidFill>
              </a:rPr>
              <a:t>)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 err="1" smtClean="0"/>
              <a:t>States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b="1" dirty="0" err="1" smtClean="0"/>
              <a:t>update</a:t>
            </a:r>
            <a:r>
              <a:rPr lang="pl-PL" b="1" dirty="0" smtClean="0"/>
              <a:t> </a:t>
            </a:r>
            <a:r>
              <a:rPr lang="pl-PL" dirty="0" smtClean="0"/>
              <a:t>the </a:t>
            </a:r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pl-PL" dirty="0" err="1" smtClean="0"/>
              <a:t>core</a:t>
            </a:r>
            <a:r>
              <a:rPr lang="pl-PL" dirty="0" smtClean="0"/>
              <a:t> </a:t>
            </a:r>
            <a:r>
              <a:rPr lang="pl-PL" dirty="0" err="1" smtClean="0"/>
              <a:t>document</a:t>
            </a:r>
            <a:r>
              <a:rPr lang="pl-PL" dirty="0" smtClean="0"/>
              <a:t> </a:t>
            </a:r>
            <a:r>
              <a:rPr lang="pl-PL" dirty="0" err="1" smtClean="0"/>
              <a:t>whenever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submit</a:t>
            </a:r>
            <a:r>
              <a:rPr lang="pl-PL" dirty="0" smtClean="0"/>
              <a:t> a </a:t>
            </a:r>
            <a:r>
              <a:rPr lang="pl-PL" dirty="0" err="1" smtClean="0"/>
              <a:t>treaty-specific</a:t>
            </a:r>
            <a:r>
              <a:rPr lang="pl-PL" dirty="0" smtClean="0"/>
              <a:t> </a:t>
            </a:r>
            <a:r>
              <a:rPr lang="pl-PL" dirty="0" err="1" smtClean="0"/>
              <a:t>document</a:t>
            </a:r>
            <a:r>
              <a:rPr lang="pl-PL" dirty="0" smtClean="0"/>
              <a:t> </a:t>
            </a:r>
          </a:p>
          <a:p>
            <a:pPr marL="514350" indent="-514350">
              <a:buAutoNum type="arabicPeriod"/>
            </a:pPr>
            <a:r>
              <a:rPr lang="pl-PL" dirty="0" smtClean="0"/>
              <a:t>It </a:t>
            </a:r>
            <a:r>
              <a:rPr lang="pl-PL" dirty="0" err="1" smtClean="0"/>
              <a:t>should</a:t>
            </a:r>
            <a:r>
              <a:rPr lang="pl-PL" dirty="0" smtClean="0"/>
              <a:t> not </a:t>
            </a:r>
            <a:r>
              <a:rPr lang="pl-PL" dirty="0" err="1" smtClean="0"/>
              <a:t>exceed</a:t>
            </a:r>
            <a:r>
              <a:rPr lang="pl-PL" dirty="0" smtClean="0"/>
              <a:t> 60-80 </a:t>
            </a:r>
            <a:r>
              <a:rPr lang="pl-PL" dirty="0" err="1" smtClean="0"/>
              <a:t>pages</a:t>
            </a:r>
            <a:r>
              <a:rPr lang="pl-PL" dirty="0" smtClean="0"/>
              <a:t> </a:t>
            </a:r>
          </a:p>
          <a:p>
            <a:pPr marL="514350" indent="-514350">
              <a:buAutoNum type="arabicPeriod"/>
            </a:pPr>
            <a:r>
              <a:rPr lang="pl-PL" dirty="0" smtClean="0"/>
              <a:t>It </a:t>
            </a:r>
            <a:r>
              <a:rPr lang="pl-PL" dirty="0" err="1" smtClean="0"/>
              <a:t>must</a:t>
            </a:r>
            <a:r>
              <a:rPr lang="pl-PL" dirty="0" smtClean="0"/>
              <a:t> be </a:t>
            </a:r>
            <a:r>
              <a:rPr lang="pl-PL" dirty="0" err="1" smtClean="0"/>
              <a:t>submitted</a:t>
            </a:r>
            <a:r>
              <a:rPr lang="pl-PL" dirty="0" smtClean="0"/>
              <a:t> in one of </a:t>
            </a:r>
            <a:r>
              <a:rPr lang="pl-PL" dirty="0" err="1" smtClean="0"/>
              <a:t>official</a:t>
            </a:r>
            <a:r>
              <a:rPr lang="pl-PL" dirty="0" smtClean="0"/>
              <a:t> </a:t>
            </a:r>
            <a:r>
              <a:rPr lang="pl-PL" dirty="0" err="1" smtClean="0"/>
              <a:t>languages</a:t>
            </a:r>
            <a:r>
              <a:rPr lang="pl-PL" dirty="0" smtClean="0"/>
              <a:t> of the UN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0502"/>
            <a:ext cx="2653308" cy="176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3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 smtClean="0"/>
              <a:t>Core</a:t>
            </a:r>
            <a:r>
              <a:rPr lang="pl-PL" sz="3600" dirty="0" smtClean="0"/>
              <a:t> </a:t>
            </a:r>
            <a:r>
              <a:rPr lang="pl-PL" sz="3600" dirty="0" err="1" smtClean="0"/>
              <a:t>document</a:t>
            </a:r>
            <a:r>
              <a:rPr lang="pl-PL" sz="3600" dirty="0" smtClean="0"/>
              <a:t> – the </a:t>
            </a:r>
            <a:r>
              <a:rPr lang="pl-PL" sz="3600" dirty="0" err="1" smtClean="0"/>
              <a:t>content</a:t>
            </a:r>
            <a:endParaRPr lang="pl-PL" sz="36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634841"/>
              </p:ext>
            </p:extLst>
          </p:nvPr>
        </p:nvGraphicFramePr>
        <p:xfrm>
          <a:off x="323528" y="1737360"/>
          <a:ext cx="8479271" cy="5120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59183"/>
                <a:gridCol w="3593664"/>
                <a:gridCol w="2826424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PART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 smtClean="0"/>
                        <a:t>Specific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baseline="0" dirty="0" err="1" smtClean="0"/>
                        <a:t>information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 smtClean="0"/>
                        <a:t>Core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document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smtClean="0"/>
                        <a:t>of Poland (2012)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1. General </a:t>
                      </a:r>
                      <a:r>
                        <a:rPr lang="pl-PL" sz="1400" b="1" dirty="0" err="1" smtClean="0"/>
                        <a:t>information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pl-PL" sz="1400" dirty="0" err="1" smtClean="0"/>
                        <a:t>Demographic</a:t>
                      </a:r>
                      <a:r>
                        <a:rPr lang="pl-PL" sz="1400" dirty="0" smtClean="0"/>
                        <a:t>,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economic</a:t>
                      </a:r>
                      <a:r>
                        <a:rPr lang="pl-PL" sz="1400" baseline="0" dirty="0" smtClean="0"/>
                        <a:t>, </a:t>
                      </a:r>
                      <a:r>
                        <a:rPr lang="pl-PL" sz="1400" baseline="0" dirty="0" err="1" smtClean="0"/>
                        <a:t>social</a:t>
                      </a:r>
                      <a:r>
                        <a:rPr lang="pl-PL" sz="1400" baseline="0" dirty="0" smtClean="0"/>
                        <a:t> and </a:t>
                      </a:r>
                      <a:r>
                        <a:rPr lang="pl-PL" sz="1400" baseline="0" dirty="0" err="1" smtClean="0"/>
                        <a:t>cultural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characteristics</a:t>
                      </a:r>
                      <a:r>
                        <a:rPr lang="pl-PL" sz="1400" baseline="0" dirty="0" smtClean="0"/>
                        <a:t> of the </a:t>
                      </a:r>
                      <a:r>
                        <a:rPr lang="pl-PL" sz="1400" baseline="0" dirty="0" err="1" smtClean="0"/>
                        <a:t>State</a:t>
                      </a:r>
                      <a:endParaRPr lang="pl-PL" sz="1400" baseline="0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pl-PL" sz="1400" baseline="0" dirty="0" err="1" smtClean="0"/>
                        <a:t>Constitutional</a:t>
                      </a:r>
                      <a:r>
                        <a:rPr lang="pl-PL" sz="1400" baseline="0" dirty="0" smtClean="0"/>
                        <a:t>, </a:t>
                      </a:r>
                      <a:r>
                        <a:rPr lang="pl-PL" sz="1400" baseline="0" dirty="0" err="1" smtClean="0"/>
                        <a:t>political</a:t>
                      </a:r>
                      <a:r>
                        <a:rPr lang="pl-PL" sz="1400" baseline="0" dirty="0" smtClean="0"/>
                        <a:t> and </a:t>
                      </a:r>
                      <a:r>
                        <a:rPr lang="pl-PL" sz="1400" baseline="0" dirty="0" err="1" smtClean="0"/>
                        <a:t>legal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structure</a:t>
                      </a:r>
                      <a:r>
                        <a:rPr lang="pl-PL" sz="1400" baseline="0" dirty="0" smtClean="0"/>
                        <a:t> of the </a:t>
                      </a:r>
                      <a:r>
                        <a:rPr lang="pl-PL" sz="1400" baseline="0" dirty="0" err="1" smtClean="0"/>
                        <a:t>State</a:t>
                      </a:r>
                      <a:endParaRPr lang="pl-PL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UcPeriod"/>
                      </a:pPr>
                      <a:r>
                        <a:rPr lang="pl-PL" sz="1400" dirty="0" smtClean="0"/>
                        <a:t>Land and </a:t>
                      </a:r>
                      <a:r>
                        <a:rPr lang="pl-PL" sz="1400" dirty="0" err="1" smtClean="0"/>
                        <a:t>people</a:t>
                      </a:r>
                      <a:endParaRPr lang="pl-PL" sz="1400" dirty="0" smtClean="0"/>
                    </a:p>
                    <a:p>
                      <a:pPr marL="400050" indent="-400050">
                        <a:buAutoNum type="romanUcPeriod"/>
                      </a:pPr>
                      <a:r>
                        <a:rPr lang="pl-PL" sz="1400" dirty="0" smtClean="0"/>
                        <a:t>The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economy</a:t>
                      </a:r>
                      <a:endParaRPr lang="pl-PL" sz="1400" baseline="0" dirty="0" smtClean="0"/>
                    </a:p>
                    <a:p>
                      <a:pPr marL="400050" indent="-400050">
                        <a:buAutoNum type="romanUcPeriod"/>
                      </a:pPr>
                      <a:r>
                        <a:rPr lang="pl-PL" sz="1400" baseline="0" dirty="0" smtClean="0"/>
                        <a:t>The </a:t>
                      </a:r>
                      <a:r>
                        <a:rPr lang="pl-PL" sz="1400" baseline="0" dirty="0" err="1" smtClean="0"/>
                        <a:t>reforms</a:t>
                      </a:r>
                      <a:r>
                        <a:rPr lang="pl-PL" sz="1400" baseline="0" dirty="0" smtClean="0"/>
                        <a:t> (</a:t>
                      </a:r>
                      <a:r>
                        <a:rPr lang="pl-PL" sz="1400" baseline="0" dirty="0" err="1" smtClean="0"/>
                        <a:t>administrative</a:t>
                      </a:r>
                      <a:r>
                        <a:rPr lang="pl-PL" sz="1400" baseline="0" dirty="0" smtClean="0"/>
                        <a:t>, </a:t>
                      </a:r>
                      <a:r>
                        <a:rPr lang="pl-PL" sz="1400" baseline="0" dirty="0" err="1" smtClean="0"/>
                        <a:t>social</a:t>
                      </a:r>
                      <a:r>
                        <a:rPr lang="pl-PL" sz="1400" baseline="0" dirty="0" smtClean="0"/>
                        <a:t> reform)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pl-PL" sz="1400" baseline="0" dirty="0" smtClean="0"/>
                        <a:t>The </a:t>
                      </a:r>
                      <a:r>
                        <a:rPr lang="pl-PL" sz="1400" baseline="0" dirty="0" err="1" smtClean="0"/>
                        <a:t>political</a:t>
                      </a:r>
                      <a:r>
                        <a:rPr lang="pl-PL" sz="1400" baseline="0" dirty="0" smtClean="0"/>
                        <a:t> system (</a:t>
                      </a:r>
                      <a:r>
                        <a:rPr lang="pl-PL" sz="1400" baseline="0" dirty="0" err="1" smtClean="0"/>
                        <a:t>legislative</a:t>
                      </a:r>
                      <a:r>
                        <a:rPr lang="pl-PL" sz="1400" baseline="0" dirty="0" smtClean="0"/>
                        <a:t>, </a:t>
                      </a:r>
                      <a:r>
                        <a:rPr lang="pl-PL" sz="1400" baseline="0" dirty="0" err="1" smtClean="0"/>
                        <a:t>executive</a:t>
                      </a:r>
                      <a:r>
                        <a:rPr lang="pl-PL" sz="1400" baseline="0" dirty="0" smtClean="0"/>
                        <a:t> and </a:t>
                      </a:r>
                      <a:r>
                        <a:rPr lang="pl-PL" sz="1400" baseline="0" dirty="0" err="1" smtClean="0"/>
                        <a:t>judicial</a:t>
                      </a:r>
                      <a:r>
                        <a:rPr lang="pl-PL" sz="1400" baseline="0" dirty="0" smtClean="0"/>
                        <a:t> authority)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2. General</a:t>
                      </a:r>
                      <a:r>
                        <a:rPr lang="pl-PL" sz="1400" b="1" baseline="0" dirty="0" smtClean="0"/>
                        <a:t> </a:t>
                      </a:r>
                      <a:r>
                        <a:rPr lang="pl-PL" sz="1400" b="1" baseline="0" dirty="0" err="1" smtClean="0"/>
                        <a:t>framework</a:t>
                      </a:r>
                      <a:r>
                        <a:rPr lang="pl-PL" sz="1400" b="1" baseline="0" dirty="0" smtClean="0"/>
                        <a:t> for the </a:t>
                      </a:r>
                      <a:r>
                        <a:rPr lang="pl-PL" sz="1400" b="1" baseline="0" dirty="0" err="1" smtClean="0"/>
                        <a:t>protection</a:t>
                      </a:r>
                      <a:r>
                        <a:rPr lang="pl-PL" sz="1400" b="1" baseline="0" dirty="0" smtClean="0"/>
                        <a:t> and </a:t>
                      </a:r>
                      <a:r>
                        <a:rPr lang="pl-PL" sz="1400" b="1" baseline="0" dirty="0" err="1" smtClean="0"/>
                        <a:t>promotion</a:t>
                      </a:r>
                      <a:r>
                        <a:rPr lang="pl-PL" sz="1400" b="1" baseline="0" dirty="0" smtClean="0"/>
                        <a:t> of </a:t>
                      </a:r>
                      <a:r>
                        <a:rPr lang="pl-PL" sz="1400" b="1" baseline="0" dirty="0" err="1" smtClean="0"/>
                        <a:t>human</a:t>
                      </a:r>
                      <a:r>
                        <a:rPr lang="pl-PL" sz="1400" b="1" baseline="0" dirty="0" smtClean="0"/>
                        <a:t> </a:t>
                      </a:r>
                      <a:r>
                        <a:rPr lang="pl-PL" sz="1400" b="1" baseline="0" dirty="0" err="1" smtClean="0"/>
                        <a:t>rights</a:t>
                      </a:r>
                      <a:r>
                        <a:rPr lang="pl-PL" sz="1400" b="1" baseline="0" dirty="0" smtClean="0"/>
                        <a:t> 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pl-PL" sz="1400" dirty="0" err="1" smtClean="0"/>
                        <a:t>Acceptance</a:t>
                      </a:r>
                      <a:r>
                        <a:rPr lang="pl-PL" sz="1400" dirty="0" smtClean="0"/>
                        <a:t> of </a:t>
                      </a:r>
                      <a:r>
                        <a:rPr lang="pl-PL" sz="1400" dirty="0" err="1" smtClean="0"/>
                        <a:t>international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human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rights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norms</a:t>
                      </a:r>
                      <a:endParaRPr lang="pl-PL" sz="1400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pl-PL" sz="1400" dirty="0" err="1" smtClean="0"/>
                        <a:t>Legal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framework</a:t>
                      </a:r>
                      <a:r>
                        <a:rPr lang="pl-PL" sz="1400" dirty="0" smtClean="0"/>
                        <a:t> for the </a:t>
                      </a:r>
                      <a:r>
                        <a:rPr lang="pl-PL" sz="1400" dirty="0" err="1" smtClean="0"/>
                        <a:t>protection</a:t>
                      </a:r>
                      <a:r>
                        <a:rPr lang="pl-PL" sz="1400" dirty="0" smtClean="0"/>
                        <a:t> of </a:t>
                      </a:r>
                      <a:r>
                        <a:rPr lang="pl-PL" sz="1400" dirty="0" err="1" smtClean="0"/>
                        <a:t>human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rights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at</a:t>
                      </a:r>
                      <a:r>
                        <a:rPr lang="pl-PL" sz="1400" baseline="0" dirty="0" smtClean="0"/>
                        <a:t> the </a:t>
                      </a:r>
                      <a:r>
                        <a:rPr lang="pl-PL" sz="1400" baseline="0" dirty="0" err="1" smtClean="0"/>
                        <a:t>national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level</a:t>
                      </a:r>
                      <a:endParaRPr lang="pl-PL" sz="1400" baseline="0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pl-PL" sz="1400" baseline="0" dirty="0" smtClean="0"/>
                        <a:t>Framework </a:t>
                      </a:r>
                      <a:r>
                        <a:rPr lang="pl-PL" sz="1400" baseline="0" dirty="0" err="1" smtClean="0"/>
                        <a:t>within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which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human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rights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are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promoted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at</a:t>
                      </a:r>
                      <a:r>
                        <a:rPr lang="pl-PL" sz="1400" baseline="0" dirty="0" smtClean="0"/>
                        <a:t> the </a:t>
                      </a:r>
                      <a:r>
                        <a:rPr lang="pl-PL" sz="1400" baseline="0" dirty="0" err="1" smtClean="0"/>
                        <a:t>national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level</a:t>
                      </a:r>
                      <a:endParaRPr lang="pl-PL" sz="1400" baseline="0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pl-PL" sz="1400" baseline="0" dirty="0" smtClean="0"/>
                        <a:t>Reporting </a:t>
                      </a:r>
                      <a:r>
                        <a:rPr lang="pl-PL" sz="1400" baseline="0" dirty="0" err="1" smtClean="0"/>
                        <a:t>process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at</a:t>
                      </a:r>
                      <a:r>
                        <a:rPr lang="pl-PL" sz="1400" baseline="0" dirty="0" smtClean="0"/>
                        <a:t> the </a:t>
                      </a:r>
                      <a:r>
                        <a:rPr lang="pl-PL" sz="1400" baseline="0" dirty="0" err="1" smtClean="0"/>
                        <a:t>national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level</a:t>
                      </a:r>
                      <a:endParaRPr lang="pl-PL" sz="1400" baseline="0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pl-PL" sz="1400" baseline="0" dirty="0" err="1" smtClean="0"/>
                        <a:t>Other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related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human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rights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information</a:t>
                      </a:r>
                      <a:endParaRPr lang="pl-P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</a:t>
                      </a: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Framework within which human rights are protected </a:t>
                      </a:r>
                      <a:r>
                        <a:rPr kumimoji="0"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l-P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means</a:t>
                      </a:r>
                      <a:r>
                        <a:rPr kumimoji="0"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the </a:t>
                      </a:r>
                      <a:r>
                        <a:rPr kumimoji="0" lang="pl-P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  <a:r>
                        <a:rPr kumimoji="0"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pl-P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rights</a:t>
                      </a:r>
                      <a:r>
                        <a:rPr kumimoji="0" lang="pl-P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  <a:r>
                        <a:rPr kumimoji="0"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freedoms</a:t>
                      </a:r>
                      <a:r>
                        <a:rPr kumimoji="0"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Human </a:t>
                      </a:r>
                      <a:r>
                        <a:rPr kumimoji="0" lang="pl-PL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Rights</a:t>
                      </a:r>
                      <a:r>
                        <a:rPr kumimoji="0"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Defender</a:t>
                      </a:r>
                      <a:r>
                        <a:rPr kumimoji="0"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Commissioner</a:t>
                      </a:r>
                      <a:r>
                        <a:rPr kumimoji="0"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kumimoji="0" lang="pl-PL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Children’s</a:t>
                      </a:r>
                      <a:r>
                        <a:rPr kumimoji="0"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Rights</a:t>
                      </a:r>
                      <a:r>
                        <a:rPr kumimoji="0"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Commissioner</a:t>
                      </a:r>
                      <a:r>
                        <a:rPr kumimoji="0"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kumimoji="0" lang="pl-PL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Patient’s</a:t>
                      </a:r>
                      <a:r>
                        <a:rPr kumimoji="0"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Rights</a:t>
                      </a:r>
                      <a:r>
                        <a:rPr kumimoji="0"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pl-PL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3. Information on non-</a:t>
                      </a:r>
                      <a:r>
                        <a:rPr lang="pl-PL" sz="1400" b="1" dirty="0" err="1" smtClean="0"/>
                        <a:t>discrimination</a:t>
                      </a:r>
                      <a:r>
                        <a:rPr lang="pl-PL" sz="1400" b="1" dirty="0" smtClean="0"/>
                        <a:t>,</a:t>
                      </a:r>
                      <a:r>
                        <a:rPr lang="pl-PL" sz="1400" b="1" baseline="0" dirty="0" smtClean="0"/>
                        <a:t> </a:t>
                      </a:r>
                      <a:r>
                        <a:rPr lang="pl-PL" sz="1400" b="1" baseline="0" dirty="0" err="1" smtClean="0"/>
                        <a:t>equality</a:t>
                      </a:r>
                      <a:r>
                        <a:rPr lang="pl-PL" sz="1400" b="1" baseline="0" dirty="0" smtClean="0"/>
                        <a:t> and </a:t>
                      </a:r>
                      <a:r>
                        <a:rPr lang="pl-PL" sz="1400" b="1" baseline="0" dirty="0" err="1" smtClean="0"/>
                        <a:t>effective</a:t>
                      </a:r>
                      <a:r>
                        <a:rPr lang="pl-PL" sz="1400" b="1" baseline="0" dirty="0" smtClean="0"/>
                        <a:t> </a:t>
                      </a:r>
                      <a:r>
                        <a:rPr lang="pl-PL" sz="1400" b="1" baseline="0" dirty="0" err="1" smtClean="0"/>
                        <a:t>remedies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pl-PL" sz="1400" dirty="0" smtClean="0"/>
                        <a:t>Non-</a:t>
                      </a:r>
                      <a:r>
                        <a:rPr lang="pl-PL" sz="1400" dirty="0" err="1" smtClean="0"/>
                        <a:t>discrimination</a:t>
                      </a:r>
                      <a:r>
                        <a:rPr lang="pl-PL" sz="1400" dirty="0" smtClean="0"/>
                        <a:t> and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equality</a:t>
                      </a:r>
                      <a:endParaRPr lang="pl-PL" sz="1400" baseline="0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pl-PL" sz="1400" baseline="0" dirty="0" err="1" smtClean="0"/>
                        <a:t>Effective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remedies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VI.</a:t>
                      </a:r>
                      <a:r>
                        <a:rPr lang="pl-PL" sz="1400" baseline="0" dirty="0" smtClean="0"/>
                        <a:t> Human </a:t>
                      </a:r>
                      <a:r>
                        <a:rPr lang="pl-PL" sz="1400" baseline="0" dirty="0" err="1" smtClean="0"/>
                        <a:t>rights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under</a:t>
                      </a:r>
                      <a:r>
                        <a:rPr lang="pl-PL" sz="1400" baseline="0" dirty="0" smtClean="0"/>
                        <a:t> the </a:t>
                      </a:r>
                      <a:r>
                        <a:rPr lang="pl-PL" sz="1400" baseline="0" dirty="0" err="1" smtClean="0"/>
                        <a:t>Polish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consitution</a:t>
                      </a:r>
                      <a:endParaRPr lang="pl-PL" sz="1400" baseline="0" dirty="0" smtClean="0"/>
                    </a:p>
                    <a:p>
                      <a:r>
                        <a:rPr lang="pl-PL" sz="1400" baseline="0" dirty="0" smtClean="0"/>
                        <a:t>VII. </a:t>
                      </a:r>
                      <a:r>
                        <a:rPr lang="pl-PL" sz="1400" baseline="0" dirty="0" err="1" smtClean="0"/>
                        <a:t>Promotion</a:t>
                      </a:r>
                      <a:r>
                        <a:rPr lang="pl-PL" sz="1400" baseline="0" dirty="0" smtClean="0"/>
                        <a:t> and </a:t>
                      </a:r>
                      <a:r>
                        <a:rPr lang="pl-PL" sz="1400" baseline="0" dirty="0" err="1" smtClean="0"/>
                        <a:t>teaching</a:t>
                      </a:r>
                      <a:r>
                        <a:rPr lang="pl-PL" sz="1400" baseline="0" dirty="0" smtClean="0"/>
                        <a:t> of </a:t>
                      </a:r>
                      <a:r>
                        <a:rPr lang="pl-PL" sz="1400" baseline="0" dirty="0" err="1" smtClean="0"/>
                        <a:t>human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rights</a:t>
                      </a:r>
                      <a:r>
                        <a:rPr lang="pl-PL" sz="1400" baseline="0" dirty="0" smtClean="0"/>
                        <a:t> in Poland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31565" y="126876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i="1" dirty="0" smtClean="0"/>
              <a:t>„</a:t>
            </a:r>
            <a:r>
              <a:rPr lang="pl-PL" sz="1200" i="1" dirty="0" err="1" smtClean="0"/>
              <a:t>Harmonized</a:t>
            </a:r>
            <a:r>
              <a:rPr lang="pl-PL" sz="1200" i="1" dirty="0" smtClean="0"/>
              <a:t> </a:t>
            </a:r>
            <a:r>
              <a:rPr lang="pl-PL" sz="1200" i="1" dirty="0" err="1"/>
              <a:t>g</a:t>
            </a:r>
            <a:r>
              <a:rPr lang="pl-PL" sz="1200" i="1" dirty="0" err="1" smtClean="0"/>
              <a:t>uidelines</a:t>
            </a:r>
            <a:r>
              <a:rPr lang="pl-PL" sz="1200" i="1" dirty="0" smtClean="0"/>
              <a:t> on </a:t>
            </a:r>
            <a:r>
              <a:rPr lang="pl-PL" sz="1200" i="1" dirty="0" err="1" smtClean="0"/>
              <a:t>reporting</a:t>
            </a:r>
            <a:r>
              <a:rPr lang="pl-PL" sz="1200" i="1" dirty="0" smtClean="0"/>
              <a:t> </a:t>
            </a:r>
            <a:r>
              <a:rPr lang="pl-PL" sz="1200" i="1" dirty="0" err="1" smtClean="0"/>
              <a:t>under</a:t>
            </a:r>
            <a:r>
              <a:rPr lang="pl-PL" sz="1200" i="1" dirty="0" smtClean="0"/>
              <a:t> the </a:t>
            </a:r>
            <a:r>
              <a:rPr lang="pl-PL" sz="1200" i="1" dirty="0" err="1" smtClean="0"/>
              <a:t>international</a:t>
            </a:r>
            <a:r>
              <a:rPr lang="pl-PL" sz="1200" i="1" dirty="0" smtClean="0"/>
              <a:t> </a:t>
            </a:r>
            <a:r>
              <a:rPr lang="pl-PL" sz="1200" i="1" dirty="0" err="1" smtClean="0"/>
              <a:t>human</a:t>
            </a:r>
            <a:r>
              <a:rPr lang="pl-PL" sz="1200" i="1" dirty="0" smtClean="0"/>
              <a:t> </a:t>
            </a:r>
            <a:r>
              <a:rPr lang="pl-PL" sz="1200" i="1" dirty="0" err="1" smtClean="0"/>
              <a:t>rights</a:t>
            </a:r>
            <a:r>
              <a:rPr lang="pl-PL" sz="1200" i="1" dirty="0" smtClean="0"/>
              <a:t> </a:t>
            </a:r>
            <a:r>
              <a:rPr lang="pl-PL" sz="1200" i="1" dirty="0" err="1" smtClean="0"/>
              <a:t>treaties</a:t>
            </a:r>
            <a:r>
              <a:rPr lang="pl-PL" sz="1200" i="1" dirty="0" smtClean="0"/>
              <a:t>, </a:t>
            </a:r>
            <a:r>
              <a:rPr lang="pl-PL" sz="1200" i="1" dirty="0" err="1" smtClean="0"/>
              <a:t>including</a:t>
            </a:r>
            <a:r>
              <a:rPr lang="pl-PL" sz="1200" i="1" dirty="0" smtClean="0"/>
              <a:t> </a:t>
            </a:r>
            <a:r>
              <a:rPr lang="pl-PL" sz="1200" i="1" dirty="0" err="1" smtClean="0"/>
              <a:t>guidelines</a:t>
            </a:r>
            <a:r>
              <a:rPr lang="pl-PL" sz="1200" i="1" dirty="0" smtClean="0"/>
              <a:t> on a </a:t>
            </a:r>
            <a:r>
              <a:rPr lang="pl-PL" sz="1200" i="1" dirty="0" err="1" smtClean="0"/>
              <a:t>core</a:t>
            </a:r>
            <a:r>
              <a:rPr lang="pl-PL" sz="1200" i="1" dirty="0" smtClean="0"/>
              <a:t> </a:t>
            </a:r>
            <a:r>
              <a:rPr lang="pl-PL" sz="1200" i="1" dirty="0" err="1" smtClean="0"/>
              <a:t>document</a:t>
            </a:r>
            <a:r>
              <a:rPr lang="pl-PL" sz="1200" i="1" dirty="0" smtClean="0"/>
              <a:t> and </a:t>
            </a:r>
            <a:r>
              <a:rPr lang="pl-PL" sz="1200" i="1" dirty="0" err="1" smtClean="0"/>
              <a:t>treaty</a:t>
            </a:r>
            <a:r>
              <a:rPr lang="pl-PL" sz="1200" i="1" dirty="0" smtClean="0"/>
              <a:t> – </a:t>
            </a:r>
            <a:r>
              <a:rPr lang="pl-PL" sz="1200" i="1" dirty="0" err="1" smtClean="0"/>
              <a:t>specific</a:t>
            </a:r>
            <a:r>
              <a:rPr lang="pl-PL" sz="1200" i="1" dirty="0" smtClean="0"/>
              <a:t> </a:t>
            </a:r>
            <a:r>
              <a:rPr lang="pl-PL" sz="1200" i="1" dirty="0" err="1" smtClean="0"/>
              <a:t>documents</a:t>
            </a:r>
            <a:r>
              <a:rPr lang="pl-PL" sz="1200" i="1" dirty="0" smtClean="0"/>
              <a:t>”  (</a:t>
            </a:r>
            <a:r>
              <a:rPr lang="pl-PL" sz="1200" i="1" dirty="0" err="1" smtClean="0"/>
              <a:t>extract</a:t>
            </a:r>
            <a:r>
              <a:rPr lang="pl-PL" sz="1200" i="1" dirty="0" smtClean="0"/>
              <a:t> from HRI/GEN/2/Rev.6)</a:t>
            </a:r>
            <a:endParaRPr lang="pl-PL" sz="1200" i="1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21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 smtClean="0"/>
              <a:t>Ministry</a:t>
            </a:r>
            <a:r>
              <a:rPr lang="pl-PL" sz="3600" dirty="0" smtClean="0"/>
              <a:t> of </a:t>
            </a:r>
            <a:r>
              <a:rPr lang="pl-PL" sz="3600" dirty="0" err="1" smtClean="0"/>
              <a:t>Justice</a:t>
            </a:r>
            <a:endParaRPr lang="pl-PL" sz="3600" dirty="0"/>
          </a:p>
        </p:txBody>
      </p:sp>
      <p:pic>
        <p:nvPicPr>
          <p:cNvPr id="1028" name="Picture 4" descr="Na zdjęciu gmach Ministerstwa Sprawiedliwości w Warszawi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56" y="1916832"/>
            <a:ext cx="57150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78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The </a:t>
            </a:r>
            <a:r>
              <a:rPr lang="pl-PL" sz="3600" dirty="0" err="1" smtClean="0"/>
              <a:t>content</a:t>
            </a:r>
            <a:r>
              <a:rPr lang="pl-PL" sz="3600" dirty="0" smtClean="0"/>
              <a:t> of the </a:t>
            </a:r>
            <a:r>
              <a:rPr lang="pl-PL" sz="3600" dirty="0" err="1" smtClean="0"/>
              <a:t>treaty-specific</a:t>
            </a:r>
            <a:r>
              <a:rPr lang="pl-PL" sz="3600" dirty="0" smtClean="0"/>
              <a:t> </a:t>
            </a:r>
            <a:r>
              <a:rPr lang="pl-PL" sz="3600" dirty="0" err="1" smtClean="0"/>
              <a:t>document</a:t>
            </a:r>
            <a:r>
              <a:rPr lang="pl-PL" sz="3600" dirty="0" smtClean="0"/>
              <a:t> (CAT) </a:t>
            </a:r>
            <a:br>
              <a:rPr lang="pl-PL" sz="3600" dirty="0" smtClean="0"/>
            </a:br>
            <a:r>
              <a:rPr lang="pl-PL" sz="1600" dirty="0" smtClean="0"/>
              <a:t>„</a:t>
            </a:r>
            <a:r>
              <a:rPr lang="pl-PL" sz="1600" dirty="0" err="1" smtClean="0"/>
              <a:t>Harmonized</a:t>
            </a:r>
            <a:r>
              <a:rPr lang="pl-PL" sz="1600" dirty="0" smtClean="0"/>
              <a:t> </a:t>
            </a:r>
            <a:r>
              <a:rPr lang="en-US" sz="1600" dirty="0"/>
              <a:t>guidelines on reporting under the international human rights treaties, including guidelines on a core document and treaty – specific documents”  (extract from HRI/GEN/2/Rev.6)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pl-PL" sz="1800" dirty="0" smtClean="0"/>
              <a:t> </a:t>
            </a:r>
            <a:endParaRPr lang="pl-PL" sz="18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648072"/>
          </a:xfrm>
        </p:spPr>
        <p:txBody>
          <a:bodyPr/>
          <a:lstStyle/>
          <a:p>
            <a:r>
              <a:rPr lang="pl-PL" dirty="0" smtClean="0"/>
              <a:t>1) Standard </a:t>
            </a:r>
            <a:r>
              <a:rPr lang="pl-PL" dirty="0" err="1" smtClean="0"/>
              <a:t>procedure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3"/>
          </p:nvPr>
        </p:nvSpPr>
        <p:spPr>
          <a:xfrm>
            <a:off x="4645025" y="1700809"/>
            <a:ext cx="4041775" cy="576063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2) LOIPR (V and VI </a:t>
            </a:r>
            <a:r>
              <a:rPr lang="pl-PL" dirty="0" err="1" smtClean="0"/>
              <a:t>Periodic</a:t>
            </a:r>
            <a:r>
              <a:rPr lang="pl-PL" dirty="0" smtClean="0"/>
              <a:t> Report on the </a:t>
            </a:r>
            <a:r>
              <a:rPr lang="pl-PL" dirty="0" err="1" smtClean="0"/>
              <a:t>implementation</a:t>
            </a:r>
            <a:r>
              <a:rPr lang="pl-PL" dirty="0" smtClean="0"/>
              <a:t> of the </a:t>
            </a:r>
            <a:r>
              <a:rPr lang="pl-PL" dirty="0" err="1" smtClean="0"/>
              <a:t>provisions</a:t>
            </a:r>
            <a:r>
              <a:rPr lang="pl-PL" dirty="0" smtClean="0"/>
              <a:t> of CAT)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4040188" cy="408344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lphaLcPeriod"/>
            </a:pPr>
            <a:r>
              <a:rPr lang="pl-PL" i="1" dirty="0"/>
              <a:t>d</a:t>
            </a:r>
            <a:r>
              <a:rPr lang="pl-PL" i="1" dirty="0" smtClean="0"/>
              <a:t>e </a:t>
            </a:r>
            <a:r>
              <a:rPr lang="pl-PL" i="1" dirty="0" err="1" smtClean="0"/>
              <a:t>jure</a:t>
            </a:r>
            <a:r>
              <a:rPr lang="pl-PL" i="1" dirty="0" smtClean="0"/>
              <a:t> </a:t>
            </a:r>
            <a:r>
              <a:rPr lang="pl-PL" dirty="0" smtClean="0"/>
              <a:t>and </a:t>
            </a:r>
            <a:r>
              <a:rPr lang="pl-PL" i="1" dirty="0" smtClean="0"/>
              <a:t>de facto </a:t>
            </a:r>
            <a:r>
              <a:rPr lang="pl-PL" dirty="0" err="1" smtClean="0"/>
              <a:t>situation</a:t>
            </a:r>
            <a:endParaRPr lang="pl-PL" dirty="0" smtClean="0"/>
          </a:p>
          <a:p>
            <a:pPr marL="457200" indent="-457200">
              <a:buFont typeface="+mj-lt"/>
              <a:buAutoNum type="alphaLcPeriod"/>
            </a:pPr>
            <a:r>
              <a:rPr lang="pl-PL" dirty="0" err="1"/>
              <a:t>s</a:t>
            </a:r>
            <a:r>
              <a:rPr lang="pl-PL" dirty="0" err="1" smtClean="0"/>
              <a:t>hould</a:t>
            </a:r>
            <a:r>
              <a:rPr lang="pl-PL" dirty="0" smtClean="0"/>
              <a:t> </a:t>
            </a:r>
            <a:r>
              <a:rPr lang="pl-PL" dirty="0" err="1" smtClean="0"/>
              <a:t>indicate</a:t>
            </a:r>
            <a:r>
              <a:rPr lang="pl-PL" dirty="0" smtClean="0"/>
              <a:t> </a:t>
            </a:r>
            <a:r>
              <a:rPr lang="pl-PL" b="1" dirty="0" err="1" smtClean="0"/>
              <a:t>how</a:t>
            </a:r>
            <a:r>
              <a:rPr lang="pl-PL" b="1" dirty="0" smtClean="0"/>
              <a:t> </a:t>
            </a:r>
            <a:r>
              <a:rPr lang="pl-PL" b="1" dirty="0" err="1" smtClean="0"/>
              <a:t>legal</a:t>
            </a:r>
            <a:r>
              <a:rPr lang="pl-PL" b="1" dirty="0" smtClean="0"/>
              <a:t> </a:t>
            </a:r>
            <a:r>
              <a:rPr lang="pl-PL" b="1" dirty="0" err="1" smtClean="0"/>
              <a:t>instruments</a:t>
            </a:r>
            <a:r>
              <a:rPr lang="pl-PL" b="1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reflected</a:t>
            </a:r>
            <a:r>
              <a:rPr lang="pl-PL" dirty="0" smtClean="0"/>
              <a:t> in the </a:t>
            </a:r>
            <a:r>
              <a:rPr lang="pl-PL" dirty="0" err="1" smtClean="0"/>
              <a:t>actual</a:t>
            </a:r>
            <a:r>
              <a:rPr lang="pl-PL" dirty="0" smtClean="0"/>
              <a:t> </a:t>
            </a:r>
            <a:r>
              <a:rPr lang="pl-PL" dirty="0" err="1" smtClean="0"/>
              <a:t>political</a:t>
            </a:r>
            <a:r>
              <a:rPr lang="pl-PL" dirty="0" smtClean="0"/>
              <a:t>, </a:t>
            </a:r>
            <a:r>
              <a:rPr lang="pl-PL" dirty="0" err="1" smtClean="0"/>
              <a:t>economic</a:t>
            </a:r>
            <a:r>
              <a:rPr lang="pl-PL" dirty="0" smtClean="0"/>
              <a:t>, </a:t>
            </a:r>
            <a:r>
              <a:rPr lang="pl-PL" dirty="0" err="1" smtClean="0"/>
              <a:t>social</a:t>
            </a:r>
            <a:r>
              <a:rPr lang="pl-PL" dirty="0" smtClean="0"/>
              <a:t> and </a:t>
            </a:r>
            <a:r>
              <a:rPr lang="pl-PL" dirty="0" err="1" smtClean="0"/>
              <a:t>cultural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endParaRPr lang="pl-PL" dirty="0" smtClean="0"/>
          </a:p>
          <a:p>
            <a:pPr marL="457200" indent="-457200">
              <a:buFont typeface="+mj-lt"/>
              <a:buAutoNum type="alphaLcPeriod"/>
            </a:pPr>
            <a:r>
              <a:rPr lang="pl-PL" dirty="0" err="1"/>
              <a:t>s</a:t>
            </a:r>
            <a:r>
              <a:rPr lang="pl-PL" dirty="0" err="1" smtClean="0"/>
              <a:t>hould</a:t>
            </a:r>
            <a:r>
              <a:rPr lang="pl-PL" dirty="0" smtClean="0"/>
              <a:t> </a:t>
            </a:r>
            <a:r>
              <a:rPr lang="pl-PL" dirty="0" err="1" smtClean="0"/>
              <a:t>provide</a:t>
            </a:r>
            <a:r>
              <a:rPr lang="pl-PL" dirty="0" smtClean="0"/>
              <a:t> </a:t>
            </a:r>
            <a:r>
              <a:rPr lang="pl-PL" dirty="0" err="1" smtClean="0"/>
              <a:t>relevant</a:t>
            </a:r>
            <a:r>
              <a:rPr lang="pl-PL" dirty="0" smtClean="0"/>
              <a:t> </a:t>
            </a:r>
            <a:r>
              <a:rPr lang="pl-PL" b="1" dirty="0" err="1" smtClean="0"/>
              <a:t>statistical</a:t>
            </a:r>
            <a:r>
              <a:rPr lang="pl-PL" b="1" dirty="0" smtClean="0"/>
              <a:t> data, </a:t>
            </a:r>
            <a:r>
              <a:rPr lang="pl-PL" dirty="0" err="1" smtClean="0"/>
              <a:t>disaggregated</a:t>
            </a:r>
            <a:r>
              <a:rPr lang="pl-PL" dirty="0" smtClean="0"/>
              <a:t> by sex, </a:t>
            </a:r>
            <a:r>
              <a:rPr lang="pl-PL" dirty="0" err="1" smtClean="0"/>
              <a:t>age</a:t>
            </a:r>
            <a:r>
              <a:rPr lang="pl-PL" dirty="0" smtClean="0"/>
              <a:t> and </a:t>
            </a:r>
            <a:r>
              <a:rPr lang="pl-PL" dirty="0" err="1" smtClean="0"/>
              <a:t>population</a:t>
            </a:r>
            <a:r>
              <a:rPr lang="pl-PL" dirty="0" smtClean="0"/>
              <a:t> </a:t>
            </a:r>
            <a:r>
              <a:rPr lang="pl-PL" dirty="0" err="1" smtClean="0"/>
              <a:t>groups</a:t>
            </a:r>
            <a:r>
              <a:rPr lang="pl-PL" dirty="0" smtClean="0"/>
              <a:t> (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be </a:t>
            </a:r>
            <a:r>
              <a:rPr lang="pl-PL" dirty="0" err="1" smtClean="0"/>
              <a:t>presented</a:t>
            </a:r>
            <a:r>
              <a:rPr lang="pl-PL" dirty="0" smtClean="0"/>
              <a:t> in </a:t>
            </a:r>
            <a:r>
              <a:rPr lang="pl-PL" dirty="0" err="1" smtClean="0"/>
              <a:t>tables</a:t>
            </a:r>
            <a:r>
              <a:rPr lang="pl-PL" dirty="0" smtClean="0"/>
              <a:t> </a:t>
            </a:r>
            <a:r>
              <a:rPr lang="pl-PL" dirty="0" err="1" smtClean="0"/>
              <a:t>annexed</a:t>
            </a:r>
            <a:r>
              <a:rPr lang="pl-PL" dirty="0" smtClean="0"/>
              <a:t> to the report)</a:t>
            </a:r>
          </a:p>
          <a:p>
            <a:pPr marL="457200" indent="-457200">
              <a:buFont typeface="+mj-lt"/>
              <a:buAutoNum type="alphaLcPeriod"/>
            </a:pPr>
            <a:r>
              <a:rPr lang="pl-PL" b="1" dirty="0" err="1" smtClean="0"/>
              <a:t>recent</a:t>
            </a:r>
            <a:r>
              <a:rPr lang="pl-PL" b="1" dirty="0" smtClean="0"/>
              <a:t> </a:t>
            </a:r>
            <a:r>
              <a:rPr lang="pl-PL" b="1" dirty="0" err="1" smtClean="0"/>
              <a:t>developments</a:t>
            </a:r>
            <a:r>
              <a:rPr lang="pl-PL" b="1" dirty="0" smtClean="0"/>
              <a:t> </a:t>
            </a:r>
            <a:r>
              <a:rPr lang="pl-PL" dirty="0" smtClean="0"/>
              <a:t>in law and </a:t>
            </a:r>
            <a:r>
              <a:rPr lang="pl-PL" dirty="0" err="1" smtClean="0"/>
              <a:t>practice</a:t>
            </a:r>
            <a:r>
              <a:rPr lang="pl-PL" dirty="0" smtClean="0"/>
              <a:t> </a:t>
            </a:r>
            <a:r>
              <a:rPr lang="pl-PL" dirty="0" err="1" smtClean="0"/>
              <a:t>affecting</a:t>
            </a:r>
            <a:r>
              <a:rPr lang="pl-PL" dirty="0" smtClean="0"/>
              <a:t> the </a:t>
            </a:r>
            <a:r>
              <a:rPr lang="pl-PL" dirty="0" err="1" smtClean="0"/>
              <a:t>enjoyment</a:t>
            </a:r>
            <a:r>
              <a:rPr lang="pl-PL" dirty="0" smtClean="0"/>
              <a:t> of </a:t>
            </a:r>
            <a:r>
              <a:rPr lang="pl-PL" dirty="0" err="1" smtClean="0"/>
              <a:t>rights</a:t>
            </a:r>
            <a:r>
              <a:rPr lang="pl-PL" dirty="0" smtClean="0"/>
              <a:t> and </a:t>
            </a:r>
            <a:r>
              <a:rPr lang="pl-PL" dirty="0" err="1" smtClean="0"/>
              <a:t>implementation</a:t>
            </a:r>
            <a:r>
              <a:rPr lang="pl-PL" dirty="0" smtClean="0"/>
              <a:t> of the </a:t>
            </a:r>
            <a:r>
              <a:rPr lang="pl-PL" dirty="0" err="1" smtClean="0"/>
              <a:t>Convention</a:t>
            </a:r>
            <a:r>
              <a:rPr lang="pl-PL" dirty="0" smtClean="0"/>
              <a:t> (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legislation</a:t>
            </a:r>
            <a:r>
              <a:rPr lang="pl-PL" dirty="0" smtClean="0"/>
              <a:t>,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case</a:t>
            </a:r>
            <a:r>
              <a:rPr lang="pl-PL" dirty="0" smtClean="0"/>
              <a:t>, </a:t>
            </a:r>
            <a:r>
              <a:rPr lang="pl-PL" dirty="0" err="1" smtClean="0"/>
              <a:t>proceedings</a:t>
            </a:r>
            <a:r>
              <a:rPr lang="pl-PL" dirty="0" smtClean="0"/>
              <a:t>, </a:t>
            </a:r>
            <a:r>
              <a:rPr lang="pl-PL" dirty="0" err="1" smtClean="0"/>
              <a:t>sentences</a:t>
            </a:r>
            <a:r>
              <a:rPr lang="pl-PL" dirty="0" smtClean="0"/>
              <a:t> etc.)</a:t>
            </a:r>
          </a:p>
          <a:p>
            <a:pPr marL="457200" indent="-457200">
              <a:buFont typeface="+mj-lt"/>
              <a:buAutoNum type="alphaLcPeriod"/>
            </a:pPr>
            <a:r>
              <a:rPr lang="pl-PL" b="1" dirty="0" err="1"/>
              <a:t>a</a:t>
            </a:r>
            <a:r>
              <a:rPr lang="pl-PL" b="1" dirty="0" err="1" smtClean="0"/>
              <a:t>ny</a:t>
            </a:r>
            <a:r>
              <a:rPr lang="pl-PL" b="1" dirty="0" smtClean="0"/>
              <a:t> </a:t>
            </a:r>
            <a:r>
              <a:rPr lang="pl-PL" b="1" dirty="0" err="1" smtClean="0"/>
              <a:t>information</a:t>
            </a:r>
            <a:r>
              <a:rPr lang="pl-PL" b="1" dirty="0" smtClean="0"/>
              <a:t> </a:t>
            </a:r>
            <a:r>
              <a:rPr lang="pl-PL" b="1" dirty="0" err="1" smtClean="0"/>
              <a:t>requested</a:t>
            </a:r>
            <a:r>
              <a:rPr lang="pl-PL" b="1" dirty="0" smtClean="0"/>
              <a:t> by the </a:t>
            </a:r>
            <a:r>
              <a:rPr lang="pl-PL" b="1" dirty="0" err="1" smtClean="0"/>
              <a:t>Committee</a:t>
            </a:r>
            <a:r>
              <a:rPr lang="pl-PL" b="1" dirty="0" smtClean="0"/>
              <a:t> </a:t>
            </a:r>
            <a:r>
              <a:rPr lang="pl-PL" dirty="0" smtClean="0"/>
              <a:t>and not </a:t>
            </a:r>
            <a:r>
              <a:rPr lang="pl-PL" dirty="0" err="1" smtClean="0"/>
              <a:t>provided</a:t>
            </a:r>
            <a:r>
              <a:rPr lang="pl-PL" dirty="0" smtClean="0"/>
              <a:t> by the </a:t>
            </a:r>
            <a:r>
              <a:rPr lang="pl-PL" dirty="0" err="1" smtClean="0"/>
              <a:t>State</a:t>
            </a:r>
            <a:r>
              <a:rPr lang="pl-PL" dirty="0" smtClean="0"/>
              <a:t> party</a:t>
            </a:r>
          </a:p>
          <a:p>
            <a:pPr marL="457200" indent="-457200">
              <a:buFont typeface="+mj-lt"/>
              <a:buAutoNum type="alphaLcPeriod"/>
            </a:pPr>
            <a:r>
              <a:rPr lang="pl-PL" b="1" dirty="0" err="1"/>
              <a:t>r</a:t>
            </a:r>
            <a:r>
              <a:rPr lang="pl-PL" b="1" dirty="0" err="1" smtClean="0"/>
              <a:t>esponse</a:t>
            </a:r>
            <a:r>
              <a:rPr lang="pl-PL" b="1" dirty="0" smtClean="0"/>
              <a:t> to </a:t>
            </a:r>
            <a:r>
              <a:rPr lang="pl-PL" b="1" dirty="0" err="1" smtClean="0"/>
              <a:t>issues</a:t>
            </a:r>
            <a:r>
              <a:rPr lang="pl-PL" b="1" dirty="0" smtClean="0"/>
              <a:t> </a:t>
            </a:r>
            <a:r>
              <a:rPr lang="pl-PL" dirty="0" err="1" smtClean="0"/>
              <a:t>raised</a:t>
            </a:r>
            <a:r>
              <a:rPr lang="pl-PL" dirty="0" smtClean="0"/>
              <a:t> by the </a:t>
            </a:r>
            <a:r>
              <a:rPr lang="pl-PL" dirty="0" err="1"/>
              <a:t>C</a:t>
            </a:r>
            <a:r>
              <a:rPr lang="pl-PL" dirty="0" err="1" smtClean="0"/>
              <a:t>ommittee</a:t>
            </a:r>
            <a:r>
              <a:rPr lang="pl-PL" dirty="0" smtClean="0"/>
              <a:t> in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b="1" dirty="0" err="1" smtClean="0"/>
              <a:t>concluding</a:t>
            </a:r>
            <a:r>
              <a:rPr lang="pl-PL" b="1" dirty="0" smtClean="0"/>
              <a:t> </a:t>
            </a:r>
            <a:r>
              <a:rPr lang="pl-PL" b="1" dirty="0" err="1" smtClean="0"/>
              <a:t>observation</a:t>
            </a:r>
            <a:r>
              <a:rPr lang="pl-PL" b="1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general</a:t>
            </a:r>
            <a:r>
              <a:rPr lang="pl-PL" dirty="0" smtClean="0"/>
              <a:t> </a:t>
            </a:r>
            <a:r>
              <a:rPr lang="pl-PL" dirty="0" err="1" smtClean="0"/>
              <a:t>comments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4083448"/>
          </a:xfrm>
        </p:spPr>
        <p:txBody>
          <a:bodyPr/>
          <a:lstStyle/>
          <a:p>
            <a:pPr marL="0" indent="0">
              <a:buNone/>
            </a:pPr>
            <a:r>
              <a:rPr lang="pl-PL" dirty="0" err="1" smtClean="0"/>
              <a:t>according</a:t>
            </a:r>
            <a:r>
              <a:rPr lang="pl-PL" dirty="0" smtClean="0"/>
              <a:t> to </a:t>
            </a:r>
            <a:r>
              <a:rPr lang="pl-PL" i="1" dirty="0" smtClean="0"/>
              <a:t>the „</a:t>
            </a:r>
            <a:r>
              <a:rPr lang="pl-PL" i="1" dirty="0" err="1" smtClean="0"/>
              <a:t>Harmonized</a:t>
            </a:r>
            <a:r>
              <a:rPr lang="pl-PL" i="1" dirty="0" smtClean="0"/>
              <a:t> </a:t>
            </a:r>
            <a:r>
              <a:rPr lang="pl-PL" i="1" dirty="0" err="1" smtClean="0"/>
              <a:t>guidelines</a:t>
            </a:r>
            <a:r>
              <a:rPr lang="pl-PL" i="1" dirty="0" smtClean="0"/>
              <a:t>…”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contain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the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expected</a:t>
            </a:r>
            <a:r>
              <a:rPr lang="pl-PL" dirty="0" smtClean="0"/>
              <a:t> to be </a:t>
            </a:r>
            <a:r>
              <a:rPr lang="pl-PL" dirty="0" err="1" smtClean="0"/>
              <a:t>included</a:t>
            </a:r>
            <a:r>
              <a:rPr lang="pl-PL" dirty="0" smtClean="0"/>
              <a:t> in the standard report, </a:t>
            </a:r>
            <a:r>
              <a:rPr lang="pl-PL" dirty="0" err="1" smtClean="0"/>
              <a:t>however</a:t>
            </a:r>
            <a:r>
              <a:rPr lang="pl-PL" dirty="0" smtClean="0"/>
              <a:t> </a:t>
            </a:r>
            <a:r>
              <a:rPr lang="pl-PL" dirty="0"/>
              <a:t>the report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</a:t>
            </a:r>
            <a:r>
              <a:rPr lang="pl-PL" b="1" dirty="0"/>
              <a:t>the list of </a:t>
            </a:r>
            <a:r>
              <a:rPr lang="pl-PL" b="1" dirty="0" err="1" smtClean="0"/>
              <a:t>issues</a:t>
            </a:r>
            <a:r>
              <a:rPr lang="pl-PL" b="1" dirty="0" smtClean="0"/>
              <a:t> </a:t>
            </a:r>
            <a:r>
              <a:rPr lang="pl-PL" b="1" dirty="0" err="1" smtClean="0"/>
              <a:t>prepared</a:t>
            </a:r>
            <a:r>
              <a:rPr lang="pl-PL" b="1" dirty="0" smtClean="0"/>
              <a:t> by the </a:t>
            </a:r>
            <a:r>
              <a:rPr lang="pl-PL" b="1" dirty="0" err="1" smtClean="0"/>
              <a:t>Committee</a:t>
            </a:r>
            <a:r>
              <a:rPr lang="pl-PL" b="1" dirty="0" smtClean="0"/>
              <a:t> (…)</a:t>
            </a:r>
            <a:endParaRPr lang="pl-PL" b="1" dirty="0"/>
          </a:p>
          <a:p>
            <a:pPr marL="0" indent="0">
              <a:buNone/>
            </a:pPr>
            <a:endParaRPr lang="pl-PL" dirty="0" smtClean="0"/>
          </a:p>
          <a:p>
            <a:endParaRPr lang="pl-PL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2411760" y="1196752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4810125" y="1190625"/>
            <a:ext cx="625971" cy="582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>V and VI </a:t>
            </a:r>
            <a:r>
              <a:rPr lang="pl-PL" sz="2800" b="1" dirty="0" err="1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>Periodic</a:t>
            </a:r>
            <a:r>
              <a:rPr lang="pl-PL" sz="2800" b="1" dirty="0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> Report </a:t>
            </a:r>
            <a:r>
              <a:rPr lang="pl-PL" sz="2800" b="1" dirty="0" smtClean="0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>of the Republic of Poland on </a:t>
            </a:r>
            <a:r>
              <a:rPr lang="pl-PL" sz="2800" b="1" dirty="0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>the </a:t>
            </a:r>
            <a:r>
              <a:rPr lang="pl-PL" sz="2800" b="1" dirty="0" err="1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>implementation</a:t>
            </a:r>
            <a:r>
              <a:rPr lang="pl-PL" sz="2800" b="1" dirty="0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> of the </a:t>
            </a:r>
            <a:r>
              <a:rPr lang="pl-PL" sz="2800" b="1" dirty="0" err="1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>provisions</a:t>
            </a:r>
            <a:r>
              <a:rPr lang="pl-PL" sz="2800" b="1" dirty="0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> of CAT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hangingPunct="0">
              <a:buFont typeface="+mj-lt"/>
              <a:buAutoNum type="arabicPeriod"/>
            </a:pPr>
            <a:r>
              <a:rPr lang="en-GB" sz="2400" dirty="0"/>
              <a:t>covering the period </a:t>
            </a:r>
            <a:r>
              <a:rPr lang="en-GB" sz="2400" b="1" dirty="0" smtClean="0"/>
              <a:t>from </a:t>
            </a:r>
            <a:r>
              <a:rPr lang="en-GB" sz="2400" b="1" dirty="0"/>
              <a:t>1 October 2004 until 15 October </a:t>
            </a:r>
            <a:r>
              <a:rPr lang="en-GB" sz="2400" b="1" dirty="0" smtClean="0"/>
              <a:t>2011</a:t>
            </a:r>
            <a:endParaRPr lang="pl-PL" sz="2400" b="1" dirty="0" smtClean="0"/>
          </a:p>
          <a:p>
            <a:pPr marL="514350" indent="-514350" hangingPunct="0">
              <a:buFont typeface="+mj-lt"/>
              <a:buAutoNum type="arabicPeriod"/>
            </a:pPr>
            <a:r>
              <a:rPr lang="pl-PL" dirty="0" smtClean="0"/>
              <a:t>33 </a:t>
            </a:r>
            <a:r>
              <a:rPr lang="pl-PL" dirty="0" err="1" smtClean="0"/>
              <a:t>questions</a:t>
            </a:r>
            <a:r>
              <a:rPr lang="pl-PL" dirty="0" smtClean="0"/>
              <a:t> from the </a:t>
            </a:r>
            <a:r>
              <a:rPr lang="pl-PL" dirty="0" err="1" smtClean="0"/>
              <a:t>Committee</a:t>
            </a:r>
            <a:r>
              <a:rPr lang="pl-PL" dirty="0" smtClean="0"/>
              <a:t> </a:t>
            </a:r>
            <a:r>
              <a:rPr lang="pl-PL" dirty="0" err="1" smtClean="0"/>
              <a:t>related</a:t>
            </a:r>
            <a:r>
              <a:rPr lang="pl-PL" dirty="0" smtClean="0"/>
              <a:t> to 11 </a:t>
            </a:r>
            <a:r>
              <a:rPr lang="pl-PL" dirty="0" err="1" smtClean="0"/>
              <a:t>Articles</a:t>
            </a:r>
            <a:r>
              <a:rPr lang="pl-PL" dirty="0" smtClean="0"/>
              <a:t> of the </a:t>
            </a:r>
            <a:r>
              <a:rPr lang="pl-PL" dirty="0" err="1" smtClean="0"/>
              <a:t>Convention</a:t>
            </a:r>
            <a:r>
              <a:rPr lang="pl-PL" dirty="0" smtClean="0"/>
              <a:t> (</a:t>
            </a:r>
            <a:r>
              <a:rPr lang="pl-PL" dirty="0" err="1" smtClean="0"/>
              <a:t>answer</a:t>
            </a:r>
            <a:r>
              <a:rPr lang="pl-PL" dirty="0" smtClean="0"/>
              <a:t> to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question</a:t>
            </a:r>
            <a:r>
              <a:rPr lang="pl-PL" dirty="0" smtClean="0"/>
              <a:t>  - in 33 </a:t>
            </a:r>
            <a:r>
              <a:rPr lang="pl-PL" dirty="0" err="1" smtClean="0"/>
              <a:t>sections</a:t>
            </a:r>
            <a:r>
              <a:rPr lang="pl-PL" dirty="0" smtClean="0"/>
              <a:t>)</a:t>
            </a:r>
          </a:p>
          <a:p>
            <a:pPr marL="514350" indent="-514350" hangingPunct="0">
              <a:buFont typeface="+mj-lt"/>
              <a:buAutoNum type="arabicPeriod"/>
            </a:pPr>
            <a:r>
              <a:rPr lang="pl-PL" dirty="0" smtClean="0"/>
              <a:t>94 </a:t>
            </a:r>
            <a:r>
              <a:rPr lang="pl-PL" dirty="0" err="1" smtClean="0"/>
              <a:t>pages</a:t>
            </a:r>
            <a:r>
              <a:rPr lang="pl-PL" dirty="0" smtClean="0"/>
              <a:t> + </a:t>
            </a:r>
            <a:r>
              <a:rPr lang="pl-PL" dirty="0" err="1" smtClean="0"/>
              <a:t>annexes</a:t>
            </a:r>
            <a:r>
              <a:rPr lang="pl-PL" dirty="0" smtClean="0"/>
              <a:t> (</a:t>
            </a:r>
            <a:r>
              <a:rPr lang="pl-PL" dirty="0" err="1" smtClean="0"/>
              <a:t>electronic</a:t>
            </a:r>
            <a:r>
              <a:rPr lang="pl-PL" dirty="0" smtClean="0"/>
              <a:t> form + </a:t>
            </a:r>
            <a:r>
              <a:rPr lang="pl-PL" dirty="0" err="1" smtClean="0"/>
              <a:t>printed</a:t>
            </a:r>
            <a:r>
              <a:rPr lang="pl-PL" dirty="0" smtClean="0"/>
              <a:t> </a:t>
            </a:r>
            <a:r>
              <a:rPr lang="pl-PL" dirty="0" err="1" smtClean="0"/>
              <a:t>paper</a:t>
            </a:r>
            <a:r>
              <a:rPr lang="pl-PL" dirty="0" smtClean="0"/>
              <a:t> </a:t>
            </a:r>
            <a:r>
              <a:rPr lang="pl-PL" dirty="0" err="1" smtClean="0"/>
              <a:t>copy</a:t>
            </a:r>
            <a:r>
              <a:rPr lang="pl-PL" dirty="0" smtClean="0"/>
              <a:t>)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						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22" y="4725144"/>
            <a:ext cx="2237445" cy="1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0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the </a:t>
            </a:r>
            <a:r>
              <a:rPr lang="pl-PL" sz="3600" dirty="0" err="1" smtClean="0"/>
              <a:t>advantages</a:t>
            </a:r>
            <a:r>
              <a:rPr lang="pl-PL" sz="3600" dirty="0" smtClean="0"/>
              <a:t> of the </a:t>
            </a:r>
            <a:r>
              <a:rPr lang="pl-PL" sz="3600" b="1" dirty="0" smtClean="0"/>
              <a:t>LOIPR</a:t>
            </a:r>
            <a:r>
              <a:rPr lang="pl-PL" sz="3600" dirty="0" smtClean="0"/>
              <a:t> </a:t>
            </a:r>
            <a:r>
              <a:rPr lang="pl-PL" sz="3600" dirty="0" err="1" smtClean="0"/>
              <a:t>procedure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sz="2400" b="1" dirty="0"/>
              <a:t>n</a:t>
            </a:r>
            <a:r>
              <a:rPr lang="pl-PL" sz="2400" b="1" dirty="0" smtClean="0"/>
              <a:t>o </a:t>
            </a:r>
            <a:r>
              <a:rPr lang="pl-PL" sz="2400" b="1" dirty="0" err="1" smtClean="0"/>
              <a:t>further</a:t>
            </a:r>
            <a:r>
              <a:rPr lang="pl-PL" sz="2400" b="1" dirty="0" smtClean="0"/>
              <a:t> list of </a:t>
            </a:r>
            <a:r>
              <a:rPr lang="pl-PL" sz="2400" b="1" dirty="0" err="1" smtClean="0"/>
              <a:t>issues</a:t>
            </a:r>
            <a:r>
              <a:rPr lang="pl-PL" sz="2400" b="1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submitted</a:t>
            </a:r>
            <a:r>
              <a:rPr lang="pl-PL" sz="2400" dirty="0" smtClean="0"/>
              <a:t> to the </a:t>
            </a:r>
            <a:r>
              <a:rPr lang="pl-PL" sz="2400" dirty="0" err="1" smtClean="0"/>
              <a:t>States</a:t>
            </a:r>
            <a:r>
              <a:rPr lang="pl-PL" sz="2400" dirty="0" smtClean="0"/>
              <a:t> </a:t>
            </a:r>
            <a:r>
              <a:rPr lang="pl-PL" sz="2400" dirty="0" err="1" smtClean="0"/>
              <a:t>parties</a:t>
            </a:r>
            <a:r>
              <a:rPr lang="pl-PL" sz="2400" dirty="0" smtClean="0"/>
              <a:t> </a:t>
            </a:r>
            <a:r>
              <a:rPr lang="pl-PL" sz="2400" dirty="0" err="1" smtClean="0"/>
              <a:t>before</a:t>
            </a:r>
            <a:r>
              <a:rPr lang="pl-PL" sz="2400" dirty="0" smtClean="0"/>
              <a:t> the </a:t>
            </a:r>
            <a:r>
              <a:rPr lang="pl-PL" sz="2400" dirty="0" err="1" smtClean="0"/>
              <a:t>consideration</a:t>
            </a:r>
            <a:r>
              <a:rPr lang="pl-PL" sz="2400" dirty="0" smtClean="0"/>
              <a:t> of </a:t>
            </a:r>
            <a:r>
              <a:rPr lang="pl-PL" sz="2400" dirty="0" err="1" smtClean="0"/>
              <a:t>its</a:t>
            </a:r>
            <a:r>
              <a:rPr lang="pl-PL" sz="2400" dirty="0" smtClean="0"/>
              <a:t> report (less </a:t>
            </a:r>
            <a:r>
              <a:rPr lang="pl-PL" sz="2400" dirty="0" err="1" smtClean="0"/>
              <a:t>work</a:t>
            </a:r>
            <a:r>
              <a:rPr lang="pl-PL" sz="2400" dirty="0" smtClean="0"/>
              <a:t> for the </a:t>
            </a:r>
            <a:r>
              <a:rPr lang="pl-PL" sz="2400" dirty="0" err="1" smtClean="0"/>
              <a:t>State</a:t>
            </a:r>
            <a:r>
              <a:rPr lang="pl-PL" sz="24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the </a:t>
            </a:r>
            <a:r>
              <a:rPr lang="pl-PL" sz="2400" dirty="0" err="1" smtClean="0"/>
              <a:t>periodic</a:t>
            </a:r>
            <a:r>
              <a:rPr lang="pl-PL" sz="2400" dirty="0" smtClean="0"/>
              <a:t> report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shorter</a:t>
            </a:r>
            <a:r>
              <a:rPr lang="pl-PL" sz="2400" dirty="0"/>
              <a:t> </a:t>
            </a:r>
            <a:r>
              <a:rPr lang="pl-PL" sz="2400" dirty="0" err="1" smtClean="0"/>
              <a:t>than</a:t>
            </a:r>
            <a:r>
              <a:rPr lang="pl-PL" sz="2400" dirty="0" smtClean="0"/>
              <a:t> the one </a:t>
            </a:r>
            <a:r>
              <a:rPr lang="pl-PL" sz="2400" dirty="0" err="1" smtClean="0"/>
              <a:t>drafted</a:t>
            </a:r>
            <a:r>
              <a:rPr lang="pl-PL" sz="2400" dirty="0" smtClean="0"/>
              <a:t> </a:t>
            </a:r>
            <a:r>
              <a:rPr lang="pl-PL" sz="2400" dirty="0" err="1" smtClean="0"/>
              <a:t>according</a:t>
            </a:r>
            <a:r>
              <a:rPr lang="pl-PL" sz="2400" dirty="0" smtClean="0"/>
              <a:t> to the standard </a:t>
            </a:r>
            <a:r>
              <a:rPr lang="pl-PL" sz="2400" dirty="0" err="1" smtClean="0"/>
              <a:t>procedure</a:t>
            </a:r>
            <a:r>
              <a:rPr lang="pl-PL" sz="2400" dirty="0" smtClean="0"/>
              <a:t> (</a:t>
            </a:r>
            <a:r>
              <a:rPr lang="pl-PL" sz="2400" dirty="0" err="1" smtClean="0"/>
              <a:t>it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drafted</a:t>
            </a:r>
            <a:r>
              <a:rPr lang="pl-PL" sz="2400" dirty="0" smtClean="0"/>
              <a:t> in a </a:t>
            </a:r>
            <a:r>
              <a:rPr lang="pl-PL" sz="2400" dirty="0" err="1" smtClean="0"/>
              <a:t>timely</a:t>
            </a:r>
            <a:r>
              <a:rPr lang="pl-PL" sz="2400" dirty="0" smtClean="0"/>
              <a:t> and </a:t>
            </a:r>
            <a:r>
              <a:rPr lang="pl-PL" sz="2400" dirty="0" err="1" smtClean="0"/>
              <a:t>effective</a:t>
            </a:r>
            <a:r>
              <a:rPr lang="pl-PL" sz="2400" dirty="0" smtClean="0"/>
              <a:t> </a:t>
            </a:r>
            <a:r>
              <a:rPr lang="pl-PL" sz="2400" dirty="0" err="1" smtClean="0"/>
              <a:t>matter</a:t>
            </a:r>
            <a:r>
              <a:rPr lang="pl-PL" sz="24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err="1"/>
              <a:t>r</a:t>
            </a:r>
            <a:r>
              <a:rPr lang="pl-PL" sz="2400" dirty="0" err="1" smtClean="0"/>
              <a:t>eports</a:t>
            </a:r>
            <a:r>
              <a:rPr lang="pl-PL" sz="2400" dirty="0" smtClean="0"/>
              <a:t> </a:t>
            </a:r>
            <a:r>
              <a:rPr lang="pl-PL" sz="2400" dirty="0" err="1" smtClean="0"/>
              <a:t>received</a:t>
            </a:r>
            <a:r>
              <a:rPr lang="pl-PL" sz="2400" dirty="0" smtClean="0"/>
              <a:t> </a:t>
            </a:r>
            <a:r>
              <a:rPr lang="pl-PL" sz="2400" dirty="0" err="1" smtClean="0"/>
              <a:t>under</a:t>
            </a:r>
            <a:r>
              <a:rPr lang="pl-PL" sz="2400" dirty="0" smtClean="0"/>
              <a:t> </a:t>
            </a:r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procedure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scheduled</a:t>
            </a:r>
            <a:r>
              <a:rPr lang="pl-PL" sz="2400" dirty="0" smtClean="0"/>
              <a:t> by the </a:t>
            </a:r>
            <a:r>
              <a:rPr lang="pl-PL" sz="2400" dirty="0" err="1" smtClean="0"/>
              <a:t>Committee</a:t>
            </a:r>
            <a:r>
              <a:rPr lang="pl-PL" sz="2400" dirty="0" smtClean="0"/>
              <a:t> for </a:t>
            </a:r>
            <a:r>
              <a:rPr lang="pl-PL" sz="2400" dirty="0" err="1" smtClean="0"/>
              <a:t>consideration</a:t>
            </a:r>
            <a:r>
              <a:rPr lang="pl-PL" sz="2400" dirty="0" smtClean="0"/>
              <a:t> as a </a:t>
            </a:r>
            <a:r>
              <a:rPr lang="pl-PL" sz="2400" b="1" dirty="0" err="1" smtClean="0"/>
              <a:t>matter</a:t>
            </a:r>
            <a:r>
              <a:rPr lang="pl-PL" sz="2400" b="1" dirty="0" smtClean="0"/>
              <a:t> of </a:t>
            </a:r>
            <a:r>
              <a:rPr lang="pl-PL" sz="2400" b="1" dirty="0" err="1" smtClean="0"/>
              <a:t>priority</a:t>
            </a:r>
            <a:r>
              <a:rPr lang="pl-PL" sz="2400" dirty="0" smtClean="0"/>
              <a:t> </a:t>
            </a:r>
            <a:r>
              <a:rPr lang="pl-PL" sz="2400" dirty="0" smtClean="0"/>
              <a:t>(</a:t>
            </a:r>
            <a:r>
              <a:rPr lang="pl-PL" sz="2400" dirty="0" err="1" smtClean="0"/>
              <a:t>it</a:t>
            </a:r>
            <a:r>
              <a:rPr lang="pl-PL" sz="2400" dirty="0" smtClean="0"/>
              <a:t> was </a:t>
            </a:r>
            <a:r>
              <a:rPr lang="pl-PL" sz="2400" dirty="0" err="1" smtClean="0"/>
              <a:t>like</a:t>
            </a:r>
            <a:r>
              <a:rPr lang="pl-PL" sz="2400" dirty="0" smtClean="0"/>
              <a:t> </a:t>
            </a:r>
            <a:r>
              <a:rPr lang="pl-PL" sz="2400" dirty="0" err="1" smtClean="0"/>
              <a:t>this</a:t>
            </a:r>
            <a:r>
              <a:rPr lang="pl-PL" sz="2400" dirty="0" smtClean="0"/>
              <a:t> in the past)</a:t>
            </a:r>
            <a:endParaRPr lang="pl-PL" sz="2400" dirty="0" smtClean="0"/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40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The </a:t>
            </a:r>
            <a:r>
              <a:rPr lang="pl-PL" sz="3600" dirty="0" err="1" smtClean="0"/>
              <a:t>process</a:t>
            </a:r>
            <a:r>
              <a:rPr lang="pl-PL" sz="3600" dirty="0" smtClean="0"/>
              <a:t> of </a:t>
            </a:r>
            <a:r>
              <a:rPr lang="pl-PL" sz="3600" dirty="0" err="1" smtClean="0"/>
              <a:t>preparing</a:t>
            </a:r>
            <a:r>
              <a:rPr lang="pl-PL" sz="3600" dirty="0" smtClean="0"/>
              <a:t> report by the </a:t>
            </a:r>
            <a:r>
              <a:rPr lang="pl-PL" sz="3600" dirty="0" err="1" smtClean="0"/>
              <a:t>Ministry</a:t>
            </a:r>
            <a:r>
              <a:rPr lang="pl-PL" sz="3600" dirty="0" smtClean="0"/>
              <a:t> of </a:t>
            </a:r>
            <a:r>
              <a:rPr lang="pl-PL" sz="3600" dirty="0" err="1" smtClean="0"/>
              <a:t>Justice</a:t>
            </a:r>
            <a:r>
              <a:rPr lang="pl-PL" sz="3600" dirty="0" smtClean="0"/>
              <a:t> </a:t>
            </a:r>
            <a:r>
              <a:rPr lang="pl-PL" sz="3600" dirty="0" err="1" smtClean="0"/>
              <a:t>submitted</a:t>
            </a:r>
            <a:r>
              <a:rPr lang="pl-PL" sz="3600" dirty="0" smtClean="0"/>
              <a:t> to CAT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dirty="0" err="1"/>
              <a:t>c</a:t>
            </a:r>
            <a:r>
              <a:rPr lang="pl-PL" dirty="0" err="1" smtClean="0"/>
              <a:t>onsultations</a:t>
            </a:r>
            <a:r>
              <a:rPr lang="pl-PL" dirty="0" smtClean="0"/>
              <a:t> with </a:t>
            </a:r>
            <a:r>
              <a:rPr lang="pl-PL" dirty="0" err="1" smtClean="0"/>
              <a:t>national</a:t>
            </a:r>
            <a:r>
              <a:rPr lang="pl-PL" dirty="0" smtClean="0"/>
              <a:t> </a:t>
            </a:r>
            <a:r>
              <a:rPr lang="pl-PL" dirty="0" err="1" smtClean="0"/>
              <a:t>authorities</a:t>
            </a:r>
            <a:r>
              <a:rPr lang="pl-PL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b="1" dirty="0" err="1" smtClean="0"/>
              <a:t>Departments</a:t>
            </a:r>
            <a:r>
              <a:rPr lang="pl-PL" dirty="0" smtClean="0"/>
              <a:t> in the </a:t>
            </a:r>
            <a:r>
              <a:rPr lang="pl-PL" dirty="0" err="1" smtClean="0"/>
              <a:t>Ministry</a:t>
            </a:r>
            <a:r>
              <a:rPr lang="pl-PL" dirty="0" smtClean="0"/>
              <a:t> of </a:t>
            </a:r>
            <a:r>
              <a:rPr lang="pl-PL" dirty="0" err="1" smtClean="0"/>
              <a:t>Justice</a:t>
            </a:r>
            <a:r>
              <a:rPr lang="pl-PL" dirty="0" smtClean="0"/>
              <a:t> and </a:t>
            </a:r>
            <a:r>
              <a:rPr lang="pl-PL" b="1" dirty="0"/>
              <a:t>Central Authority of the </a:t>
            </a:r>
            <a:r>
              <a:rPr lang="pl-PL" b="1" dirty="0" err="1"/>
              <a:t>Prison</a:t>
            </a:r>
            <a:r>
              <a:rPr lang="pl-PL" b="1" dirty="0"/>
              <a:t> </a:t>
            </a:r>
            <a:r>
              <a:rPr lang="pl-PL" b="1" dirty="0" smtClean="0"/>
              <a:t>Service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tasks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connected</a:t>
            </a:r>
            <a:r>
              <a:rPr lang="pl-PL" dirty="0" smtClean="0"/>
              <a:t> with the list of </a:t>
            </a:r>
            <a:r>
              <a:rPr lang="pl-PL" dirty="0" err="1" smtClean="0"/>
              <a:t>issues</a:t>
            </a:r>
            <a:r>
              <a:rPr lang="pl-PL" dirty="0" smtClean="0"/>
              <a:t> </a:t>
            </a:r>
            <a:r>
              <a:rPr lang="pl-PL" b="1" dirty="0" smtClean="0"/>
              <a:t>(</a:t>
            </a:r>
            <a:r>
              <a:rPr lang="pl-PL" b="1" dirty="0" err="1" smtClean="0"/>
              <a:t>internal</a:t>
            </a:r>
            <a:r>
              <a:rPr lang="pl-PL" b="1" dirty="0" smtClean="0"/>
              <a:t> </a:t>
            </a:r>
            <a:r>
              <a:rPr lang="pl-PL" b="1" dirty="0" err="1" smtClean="0"/>
              <a:t>consultations</a:t>
            </a:r>
            <a:r>
              <a:rPr lang="pl-PL" b="1" dirty="0" smtClean="0"/>
              <a:t>)</a:t>
            </a:r>
            <a:endParaRPr lang="pl-PL" b="1" dirty="0"/>
          </a:p>
          <a:p>
            <a:pPr lvl="1">
              <a:buFont typeface="Wingdings" pitchFamily="2" charset="2"/>
              <a:buChar char="Ø"/>
            </a:pP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b="1" dirty="0" err="1" smtClean="0"/>
              <a:t>Ministries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tasks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related</a:t>
            </a:r>
            <a:r>
              <a:rPr lang="pl-PL" dirty="0" smtClean="0"/>
              <a:t> to the list of </a:t>
            </a:r>
            <a:r>
              <a:rPr lang="pl-PL" dirty="0" err="1" smtClean="0"/>
              <a:t>issues</a:t>
            </a:r>
            <a:r>
              <a:rPr lang="pl-PL" dirty="0" smtClean="0"/>
              <a:t> – </a:t>
            </a:r>
            <a:r>
              <a:rPr lang="pl-PL" dirty="0" err="1" smtClean="0"/>
              <a:t>also</a:t>
            </a:r>
            <a:r>
              <a:rPr lang="pl-PL" dirty="0" smtClean="0"/>
              <a:t> Human </a:t>
            </a:r>
            <a:r>
              <a:rPr lang="pl-PL" dirty="0" err="1" smtClean="0"/>
              <a:t>Rights</a:t>
            </a:r>
            <a:r>
              <a:rPr lang="pl-PL" dirty="0" smtClean="0"/>
              <a:t> </a:t>
            </a:r>
            <a:r>
              <a:rPr lang="pl-PL" dirty="0" err="1" smtClean="0"/>
              <a:t>Defender</a:t>
            </a:r>
            <a:r>
              <a:rPr lang="pl-PL" dirty="0" smtClean="0"/>
              <a:t>, </a:t>
            </a:r>
            <a:r>
              <a:rPr lang="pl-PL" dirty="0" err="1" smtClean="0"/>
              <a:t>Commissioner</a:t>
            </a:r>
            <a:r>
              <a:rPr lang="pl-PL" dirty="0" smtClean="0"/>
              <a:t> </a:t>
            </a:r>
            <a:r>
              <a:rPr lang="pl-PL" dirty="0"/>
              <a:t>for </a:t>
            </a:r>
            <a:r>
              <a:rPr lang="pl-PL" dirty="0" err="1"/>
              <a:t>Children’s</a:t>
            </a:r>
            <a:r>
              <a:rPr lang="pl-PL" dirty="0"/>
              <a:t> </a:t>
            </a:r>
            <a:r>
              <a:rPr lang="pl-PL" dirty="0" err="1"/>
              <a:t>Rights</a:t>
            </a:r>
            <a:r>
              <a:rPr lang="pl-PL" dirty="0" smtClean="0"/>
              <a:t> </a:t>
            </a:r>
            <a:r>
              <a:rPr lang="pl-PL" b="1" dirty="0" smtClean="0"/>
              <a:t>(</a:t>
            </a:r>
            <a:r>
              <a:rPr lang="pl-PL" b="1" dirty="0" err="1" smtClean="0"/>
              <a:t>external</a:t>
            </a:r>
            <a:r>
              <a:rPr lang="pl-PL" b="1" dirty="0" smtClean="0"/>
              <a:t> </a:t>
            </a:r>
            <a:r>
              <a:rPr lang="pl-PL" b="1" dirty="0" err="1" smtClean="0"/>
              <a:t>consultations</a:t>
            </a:r>
            <a:r>
              <a:rPr lang="pl-PL" b="1" dirty="0" smtClean="0"/>
              <a:t>)</a:t>
            </a:r>
          </a:p>
          <a:p>
            <a:pPr marL="344488" lvl="1" indent="-342900">
              <a:buFont typeface="Arial" pitchFamily="34" charset="0"/>
              <a:buChar char="•"/>
            </a:pPr>
            <a:r>
              <a:rPr lang="pl-PL" dirty="0" err="1" smtClean="0"/>
              <a:t>consultations</a:t>
            </a:r>
            <a:r>
              <a:rPr lang="pl-PL" dirty="0" smtClean="0"/>
              <a:t> with </a:t>
            </a:r>
            <a:r>
              <a:rPr lang="pl-PL" dirty="0" err="1" smtClean="0"/>
              <a:t>NGOs</a:t>
            </a:r>
            <a:r>
              <a:rPr lang="pl-PL" dirty="0" smtClean="0"/>
              <a:t>:</a:t>
            </a:r>
          </a:p>
          <a:p>
            <a:pPr marL="628650" lvl="1" indent="-266700">
              <a:buFont typeface="Wingdings" pitchFamily="2" charset="2"/>
              <a:buChar char="Ø"/>
            </a:pPr>
            <a:r>
              <a:rPr lang="pl-PL" dirty="0" err="1" smtClean="0"/>
              <a:t>all</a:t>
            </a:r>
            <a:r>
              <a:rPr lang="pl-PL" dirty="0" smtClean="0"/>
              <a:t> the </a:t>
            </a:r>
            <a:r>
              <a:rPr lang="pl-PL" dirty="0" err="1" smtClean="0"/>
              <a:t>issues</a:t>
            </a:r>
            <a:r>
              <a:rPr lang="pl-PL" dirty="0"/>
              <a:t> </a:t>
            </a:r>
            <a:r>
              <a:rPr lang="pl-PL" dirty="0" err="1" smtClean="0"/>
              <a:t>contained</a:t>
            </a:r>
            <a:r>
              <a:rPr lang="pl-PL" dirty="0" smtClean="0"/>
              <a:t> in the report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03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>
                <a:solidFill>
                  <a:srgbClr val="04617B"/>
                </a:solidFill>
              </a:rPr>
              <a:t>The </a:t>
            </a:r>
            <a:r>
              <a:rPr lang="pl-PL" sz="3200" dirty="0" err="1">
                <a:solidFill>
                  <a:srgbClr val="04617B"/>
                </a:solidFill>
              </a:rPr>
              <a:t>process</a:t>
            </a:r>
            <a:r>
              <a:rPr lang="pl-PL" sz="3200" dirty="0">
                <a:solidFill>
                  <a:srgbClr val="04617B"/>
                </a:solidFill>
              </a:rPr>
              <a:t> of </a:t>
            </a:r>
            <a:r>
              <a:rPr lang="pl-PL" sz="3200" dirty="0" err="1">
                <a:solidFill>
                  <a:srgbClr val="04617B"/>
                </a:solidFill>
              </a:rPr>
              <a:t>preparing</a:t>
            </a:r>
            <a:r>
              <a:rPr lang="pl-PL" sz="3200" dirty="0">
                <a:solidFill>
                  <a:srgbClr val="04617B"/>
                </a:solidFill>
              </a:rPr>
              <a:t> report by the </a:t>
            </a:r>
            <a:r>
              <a:rPr lang="pl-PL" sz="3200" dirty="0" err="1">
                <a:solidFill>
                  <a:srgbClr val="04617B"/>
                </a:solidFill>
              </a:rPr>
              <a:t>Ministry</a:t>
            </a:r>
            <a:r>
              <a:rPr lang="pl-PL" sz="3200" dirty="0">
                <a:solidFill>
                  <a:srgbClr val="04617B"/>
                </a:solidFill>
              </a:rPr>
              <a:t> of </a:t>
            </a:r>
            <a:r>
              <a:rPr lang="pl-PL" sz="3200" dirty="0" err="1">
                <a:solidFill>
                  <a:srgbClr val="04617B"/>
                </a:solidFill>
              </a:rPr>
              <a:t>Justice</a:t>
            </a:r>
            <a:r>
              <a:rPr lang="pl-PL" sz="3200" dirty="0">
                <a:solidFill>
                  <a:srgbClr val="04617B"/>
                </a:solidFill>
              </a:rPr>
              <a:t> </a:t>
            </a:r>
            <a:r>
              <a:rPr lang="pl-PL" sz="3200" dirty="0" err="1">
                <a:solidFill>
                  <a:srgbClr val="04617B"/>
                </a:solidFill>
              </a:rPr>
              <a:t>submitted</a:t>
            </a:r>
            <a:r>
              <a:rPr lang="pl-PL" sz="3200" dirty="0">
                <a:solidFill>
                  <a:srgbClr val="04617B"/>
                </a:solidFill>
              </a:rPr>
              <a:t> to CAT </a:t>
            </a:r>
            <a:r>
              <a:rPr lang="pl-PL" sz="3200" dirty="0" smtClean="0">
                <a:solidFill>
                  <a:srgbClr val="04617B"/>
                </a:solidFill>
              </a:rPr>
              <a:t> - the </a:t>
            </a:r>
            <a:r>
              <a:rPr lang="pl-PL" sz="3200" dirty="0" err="1" smtClean="0">
                <a:solidFill>
                  <a:srgbClr val="04617B"/>
                </a:solidFill>
              </a:rPr>
              <a:t>issues</a:t>
            </a:r>
            <a:r>
              <a:rPr lang="pl-PL" sz="3200" dirty="0" smtClean="0">
                <a:solidFill>
                  <a:srgbClr val="04617B"/>
                </a:solidFill>
              </a:rPr>
              <a:t> of </a:t>
            </a:r>
            <a:r>
              <a:rPr lang="pl-PL" sz="3200" dirty="0" err="1" smtClean="0">
                <a:solidFill>
                  <a:srgbClr val="04617B"/>
                </a:solidFill>
              </a:rPr>
              <a:t>consultations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err="1" smtClean="0"/>
              <a:t>Departments</a:t>
            </a:r>
            <a:r>
              <a:rPr lang="pl-PL" dirty="0" smtClean="0"/>
              <a:t> in </a:t>
            </a:r>
            <a:r>
              <a:rPr lang="pl-PL" dirty="0"/>
              <a:t>the </a:t>
            </a:r>
            <a:r>
              <a:rPr lang="pl-PL" dirty="0" err="1"/>
              <a:t>Ministry</a:t>
            </a:r>
            <a:r>
              <a:rPr lang="pl-PL" dirty="0"/>
              <a:t> of </a:t>
            </a:r>
            <a:r>
              <a:rPr lang="pl-PL" dirty="0" err="1" smtClean="0"/>
              <a:t>Justice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1) </a:t>
            </a:r>
            <a:r>
              <a:rPr lang="pl-PL" dirty="0" err="1" smtClean="0"/>
              <a:t>definition</a:t>
            </a:r>
            <a:r>
              <a:rPr lang="pl-PL" dirty="0" smtClean="0"/>
              <a:t> of </a:t>
            </a:r>
            <a:r>
              <a:rPr lang="pl-PL" dirty="0" err="1" smtClean="0"/>
              <a:t>torture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2) </a:t>
            </a:r>
            <a:r>
              <a:rPr lang="pl-PL" dirty="0" err="1" smtClean="0"/>
              <a:t>pretrial</a:t>
            </a:r>
            <a:r>
              <a:rPr lang="pl-PL" dirty="0" smtClean="0"/>
              <a:t> </a:t>
            </a:r>
            <a:r>
              <a:rPr lang="pl-PL" dirty="0" err="1" smtClean="0"/>
              <a:t>detention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3) „</a:t>
            </a:r>
            <a:r>
              <a:rPr lang="pl-PL" dirty="0" err="1" smtClean="0"/>
              <a:t>hate</a:t>
            </a:r>
            <a:r>
              <a:rPr lang="pl-PL" dirty="0" smtClean="0"/>
              <a:t> </a:t>
            </a:r>
            <a:r>
              <a:rPr lang="pl-PL" dirty="0" err="1" smtClean="0"/>
              <a:t>crimes</a:t>
            </a:r>
            <a:r>
              <a:rPr lang="pl-PL" dirty="0" smtClean="0"/>
              <a:t>”</a:t>
            </a:r>
          </a:p>
          <a:p>
            <a:pPr marL="0" indent="0">
              <a:buNone/>
            </a:pPr>
            <a:r>
              <a:rPr lang="pl-PL" b="1" dirty="0" smtClean="0"/>
              <a:t>Central </a:t>
            </a:r>
            <a:r>
              <a:rPr lang="pl-PL" b="1" dirty="0"/>
              <a:t>Authority of the </a:t>
            </a:r>
            <a:r>
              <a:rPr lang="pl-PL" b="1" dirty="0" err="1"/>
              <a:t>Prison</a:t>
            </a:r>
            <a:r>
              <a:rPr lang="pl-PL" b="1" dirty="0"/>
              <a:t> </a:t>
            </a:r>
            <a:r>
              <a:rPr lang="pl-PL" b="1" dirty="0" smtClean="0"/>
              <a:t>Service:</a:t>
            </a:r>
          </a:p>
          <a:p>
            <a:pPr marL="0" indent="0">
              <a:buNone/>
            </a:pPr>
            <a:r>
              <a:rPr lang="pl-PL" b="1" dirty="0"/>
              <a:t>	</a:t>
            </a:r>
            <a:r>
              <a:rPr lang="pl-PL" dirty="0" smtClean="0"/>
              <a:t>1) </a:t>
            </a:r>
            <a:r>
              <a:rPr lang="pl-PL" dirty="0" err="1" smtClean="0"/>
              <a:t>overcrowding</a:t>
            </a:r>
            <a:r>
              <a:rPr lang="pl-PL" dirty="0" smtClean="0"/>
              <a:t> in </a:t>
            </a:r>
            <a:r>
              <a:rPr lang="pl-PL" dirty="0" err="1" smtClean="0"/>
              <a:t>prisons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2) </a:t>
            </a:r>
            <a:r>
              <a:rPr lang="pl-PL" dirty="0" err="1" smtClean="0"/>
              <a:t>rights</a:t>
            </a:r>
            <a:r>
              <a:rPr lang="pl-PL" dirty="0" smtClean="0"/>
              <a:t> of </a:t>
            </a:r>
            <a:r>
              <a:rPr lang="pl-PL" dirty="0" err="1" smtClean="0"/>
              <a:t>prisoners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88684"/>
            <a:ext cx="1648966" cy="124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>
                <a:solidFill>
                  <a:srgbClr val="04617B"/>
                </a:solidFill>
              </a:rPr>
              <a:t>The </a:t>
            </a:r>
            <a:r>
              <a:rPr lang="pl-PL" sz="3200" dirty="0" err="1">
                <a:solidFill>
                  <a:srgbClr val="04617B"/>
                </a:solidFill>
              </a:rPr>
              <a:t>process</a:t>
            </a:r>
            <a:r>
              <a:rPr lang="pl-PL" sz="3200" dirty="0">
                <a:solidFill>
                  <a:srgbClr val="04617B"/>
                </a:solidFill>
              </a:rPr>
              <a:t> of </a:t>
            </a:r>
            <a:r>
              <a:rPr lang="pl-PL" sz="3200" dirty="0" err="1">
                <a:solidFill>
                  <a:srgbClr val="04617B"/>
                </a:solidFill>
              </a:rPr>
              <a:t>preparing</a:t>
            </a:r>
            <a:r>
              <a:rPr lang="pl-PL" sz="3200" dirty="0">
                <a:solidFill>
                  <a:srgbClr val="04617B"/>
                </a:solidFill>
              </a:rPr>
              <a:t> report by the </a:t>
            </a:r>
            <a:r>
              <a:rPr lang="pl-PL" sz="3200" dirty="0" err="1">
                <a:solidFill>
                  <a:srgbClr val="04617B"/>
                </a:solidFill>
              </a:rPr>
              <a:t>Ministry</a:t>
            </a:r>
            <a:r>
              <a:rPr lang="pl-PL" sz="3200" dirty="0">
                <a:solidFill>
                  <a:srgbClr val="04617B"/>
                </a:solidFill>
              </a:rPr>
              <a:t> of </a:t>
            </a:r>
            <a:r>
              <a:rPr lang="pl-PL" sz="3200" dirty="0" err="1">
                <a:solidFill>
                  <a:srgbClr val="04617B"/>
                </a:solidFill>
              </a:rPr>
              <a:t>Justice</a:t>
            </a:r>
            <a:r>
              <a:rPr lang="pl-PL" sz="3200" dirty="0">
                <a:solidFill>
                  <a:srgbClr val="04617B"/>
                </a:solidFill>
              </a:rPr>
              <a:t> </a:t>
            </a:r>
            <a:r>
              <a:rPr lang="pl-PL" sz="3200" dirty="0" err="1">
                <a:solidFill>
                  <a:srgbClr val="04617B"/>
                </a:solidFill>
              </a:rPr>
              <a:t>submitted</a:t>
            </a:r>
            <a:r>
              <a:rPr lang="pl-PL" sz="3200" dirty="0">
                <a:solidFill>
                  <a:srgbClr val="04617B"/>
                </a:solidFill>
              </a:rPr>
              <a:t> to CAT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err="1" smtClean="0"/>
              <a:t>Ministries</a:t>
            </a:r>
            <a:r>
              <a:rPr lang="pl-PL" sz="2000" b="1" dirty="0" smtClean="0"/>
              <a:t> </a:t>
            </a:r>
            <a:r>
              <a:rPr lang="pl-PL" sz="2000" dirty="0" smtClean="0"/>
              <a:t>and </a:t>
            </a:r>
            <a:r>
              <a:rPr lang="pl-PL" sz="2000" dirty="0" err="1" smtClean="0"/>
              <a:t>other</a:t>
            </a:r>
            <a:r>
              <a:rPr lang="pl-PL" sz="2000" dirty="0" smtClean="0"/>
              <a:t> </a:t>
            </a:r>
            <a:r>
              <a:rPr lang="pl-PL" sz="2000" dirty="0" err="1" smtClean="0"/>
              <a:t>national</a:t>
            </a:r>
            <a:r>
              <a:rPr lang="pl-PL" sz="2000" dirty="0" smtClean="0"/>
              <a:t> </a:t>
            </a:r>
            <a:r>
              <a:rPr lang="pl-PL" sz="2000" dirty="0" err="1" smtClean="0"/>
              <a:t>bodies</a:t>
            </a:r>
            <a:r>
              <a:rPr lang="pl-PL" sz="2000" dirty="0" smtClean="0"/>
              <a:t>:</a:t>
            </a:r>
          </a:p>
          <a:p>
            <a:pPr marL="0" indent="0">
              <a:buNone/>
            </a:pPr>
            <a:r>
              <a:rPr lang="pl-PL" sz="2000" dirty="0"/>
              <a:t>	</a:t>
            </a:r>
            <a:r>
              <a:rPr lang="pl-PL" sz="2000" dirty="0" smtClean="0"/>
              <a:t>1) </a:t>
            </a:r>
            <a:r>
              <a:rPr lang="pl-PL" sz="2000" dirty="0" err="1" smtClean="0"/>
              <a:t>Ministry</a:t>
            </a:r>
            <a:r>
              <a:rPr lang="pl-PL" sz="2000" dirty="0" smtClean="0"/>
              <a:t> of the Interior (</a:t>
            </a:r>
            <a:r>
              <a:rPr lang="pl-PL" sz="2000" dirty="0" err="1" smtClean="0"/>
              <a:t>e.g</a:t>
            </a:r>
            <a:r>
              <a:rPr lang="pl-PL" sz="2000" dirty="0" smtClean="0"/>
              <a:t>. the </a:t>
            </a:r>
            <a:r>
              <a:rPr lang="pl-PL" sz="2000" dirty="0" err="1" smtClean="0"/>
              <a:t>deportation</a:t>
            </a:r>
            <a:r>
              <a:rPr lang="pl-PL" sz="2000" dirty="0" smtClean="0"/>
              <a:t> of </a:t>
            </a:r>
            <a:r>
              <a:rPr lang="pl-PL" sz="2000" dirty="0" err="1" smtClean="0"/>
              <a:t>foreigners</a:t>
            </a:r>
            <a:r>
              <a:rPr lang="pl-PL" sz="2000" dirty="0" smtClean="0"/>
              <a:t>, 	</a:t>
            </a:r>
            <a:r>
              <a:rPr lang="pl-PL" sz="2000" dirty="0" err="1" smtClean="0"/>
              <a:t>trafficking</a:t>
            </a:r>
            <a:r>
              <a:rPr lang="pl-PL" sz="2000" dirty="0" smtClean="0"/>
              <a:t> in </a:t>
            </a:r>
            <a:r>
              <a:rPr lang="pl-PL" sz="2000" dirty="0" err="1" smtClean="0"/>
              <a:t>human</a:t>
            </a:r>
            <a:r>
              <a:rPr lang="pl-PL" sz="2000" dirty="0" smtClean="0"/>
              <a:t> </a:t>
            </a:r>
            <a:r>
              <a:rPr lang="pl-PL" sz="2000" dirty="0" err="1" smtClean="0"/>
              <a:t>beings</a:t>
            </a:r>
            <a:r>
              <a:rPr lang="pl-PL" sz="2000" dirty="0" smtClean="0"/>
              <a:t>)</a:t>
            </a:r>
          </a:p>
          <a:p>
            <a:pPr marL="0" indent="0">
              <a:buNone/>
            </a:pPr>
            <a:r>
              <a:rPr lang="pl-PL" sz="2000" dirty="0"/>
              <a:t>	2</a:t>
            </a:r>
            <a:r>
              <a:rPr lang="pl-PL" sz="2000" dirty="0" smtClean="0"/>
              <a:t>) </a:t>
            </a:r>
            <a:r>
              <a:rPr lang="pl-PL" sz="2000" dirty="0" err="1" smtClean="0"/>
              <a:t>Ministry</a:t>
            </a:r>
            <a:r>
              <a:rPr lang="pl-PL" sz="2000" dirty="0" smtClean="0"/>
              <a:t> of </a:t>
            </a:r>
            <a:r>
              <a:rPr lang="pl-PL" sz="2000" dirty="0" err="1" smtClean="0"/>
              <a:t>Labour</a:t>
            </a:r>
            <a:r>
              <a:rPr lang="pl-PL" sz="2000" dirty="0" smtClean="0"/>
              <a:t> and </a:t>
            </a:r>
            <a:r>
              <a:rPr lang="pl-PL" sz="2000" dirty="0" err="1" smtClean="0"/>
              <a:t>Social</a:t>
            </a:r>
            <a:r>
              <a:rPr lang="pl-PL" sz="2000" dirty="0" smtClean="0"/>
              <a:t> Policy (</a:t>
            </a:r>
            <a:r>
              <a:rPr lang="pl-PL" sz="2000" dirty="0" err="1" smtClean="0"/>
              <a:t>e.g</a:t>
            </a:r>
            <a:r>
              <a:rPr lang="pl-PL" sz="2000" dirty="0" smtClean="0"/>
              <a:t>. </a:t>
            </a:r>
            <a:r>
              <a:rPr lang="pl-PL" sz="2000" dirty="0" err="1" smtClean="0"/>
              <a:t>domestic</a:t>
            </a:r>
            <a:r>
              <a:rPr lang="pl-PL" sz="2000" dirty="0" smtClean="0"/>
              <a:t> </a:t>
            </a:r>
            <a:r>
              <a:rPr lang="pl-PL" sz="2000" dirty="0" err="1" smtClean="0"/>
              <a:t>violence</a:t>
            </a:r>
            <a:r>
              <a:rPr lang="pl-PL" sz="2000" dirty="0" smtClean="0"/>
              <a:t>) </a:t>
            </a:r>
          </a:p>
          <a:p>
            <a:pPr marL="0" indent="0">
              <a:buNone/>
            </a:pPr>
            <a:r>
              <a:rPr lang="pl-PL" sz="2000" dirty="0"/>
              <a:t>	3</a:t>
            </a:r>
            <a:r>
              <a:rPr lang="pl-PL" sz="2000" dirty="0" smtClean="0"/>
              <a:t>) </a:t>
            </a:r>
            <a:r>
              <a:rPr lang="pl-PL" sz="2000" dirty="0" err="1" smtClean="0"/>
              <a:t>Ministry</a:t>
            </a:r>
            <a:r>
              <a:rPr lang="pl-PL" sz="2000" dirty="0" smtClean="0"/>
              <a:t> of </a:t>
            </a:r>
            <a:r>
              <a:rPr lang="pl-PL" sz="2000" dirty="0" err="1" smtClean="0"/>
              <a:t>National</a:t>
            </a:r>
            <a:r>
              <a:rPr lang="pl-PL" sz="2000" dirty="0" smtClean="0"/>
              <a:t> </a:t>
            </a:r>
            <a:r>
              <a:rPr lang="pl-PL" sz="2000" dirty="0" err="1" smtClean="0"/>
              <a:t>Defence</a:t>
            </a:r>
            <a:r>
              <a:rPr lang="pl-PL" sz="2000" dirty="0" smtClean="0"/>
              <a:t> (</a:t>
            </a:r>
            <a:r>
              <a:rPr lang="pl-PL" sz="2000" dirty="0" err="1" smtClean="0"/>
              <a:t>e.g</a:t>
            </a:r>
            <a:r>
              <a:rPr lang="pl-PL" sz="2000" dirty="0" smtClean="0"/>
              <a:t>. </a:t>
            </a:r>
            <a:r>
              <a:rPr lang="pl-PL" sz="2000" dirty="0" err="1" smtClean="0"/>
              <a:t>hazing</a:t>
            </a:r>
            <a:r>
              <a:rPr lang="pl-PL" sz="2000" dirty="0" smtClean="0"/>
              <a:t> in the </a:t>
            </a:r>
            <a:r>
              <a:rPr lang="pl-PL" sz="2000" dirty="0" err="1" smtClean="0"/>
              <a:t>armed</a:t>
            </a:r>
            <a:r>
              <a:rPr lang="pl-PL" sz="2000" dirty="0" smtClean="0"/>
              <a:t> </a:t>
            </a:r>
            <a:r>
              <a:rPr lang="pl-PL" sz="2000" dirty="0" err="1" smtClean="0"/>
              <a:t>forces</a:t>
            </a:r>
            <a:r>
              <a:rPr lang="pl-PL" sz="2000" dirty="0" smtClean="0"/>
              <a:t>)</a:t>
            </a:r>
          </a:p>
          <a:p>
            <a:pPr marL="0" indent="0">
              <a:buNone/>
            </a:pPr>
            <a:r>
              <a:rPr lang="pl-PL" sz="2000" dirty="0"/>
              <a:t>	</a:t>
            </a:r>
            <a:r>
              <a:rPr lang="pl-PL" sz="2000" dirty="0" smtClean="0"/>
              <a:t>4) </a:t>
            </a:r>
            <a:r>
              <a:rPr lang="pl-PL" sz="2000" dirty="0"/>
              <a:t>General </a:t>
            </a:r>
            <a:r>
              <a:rPr lang="pl-PL" sz="2000" dirty="0" err="1"/>
              <a:t>Prosecutor’s</a:t>
            </a:r>
            <a:r>
              <a:rPr lang="pl-PL" sz="2000" dirty="0"/>
              <a:t> Office (</a:t>
            </a:r>
            <a:r>
              <a:rPr lang="pl-PL" sz="2000" dirty="0" err="1"/>
              <a:t>e.g</a:t>
            </a:r>
            <a:r>
              <a:rPr lang="pl-PL" sz="2000" dirty="0"/>
              <a:t>. </a:t>
            </a:r>
            <a:r>
              <a:rPr lang="pl-PL" sz="2000" dirty="0" err="1"/>
              <a:t>prosecution</a:t>
            </a:r>
            <a:r>
              <a:rPr lang="pl-PL" sz="2000" dirty="0"/>
              <a:t> of „</a:t>
            </a:r>
            <a:r>
              <a:rPr lang="pl-PL" sz="2000" dirty="0" err="1"/>
              <a:t>hate</a:t>
            </a:r>
            <a:r>
              <a:rPr lang="pl-PL" sz="2000" dirty="0"/>
              <a:t> </a:t>
            </a:r>
            <a:r>
              <a:rPr lang="pl-PL" sz="2000" dirty="0" err="1"/>
              <a:t>crimes</a:t>
            </a:r>
            <a:r>
              <a:rPr lang="pl-PL" sz="2000" dirty="0" smtClean="0"/>
              <a:t>”)</a:t>
            </a:r>
          </a:p>
          <a:p>
            <a:pPr marL="0" indent="0">
              <a:buNone/>
            </a:pPr>
            <a:r>
              <a:rPr lang="pl-PL" sz="2000" b="1" dirty="0"/>
              <a:t>	</a:t>
            </a:r>
            <a:r>
              <a:rPr lang="pl-PL" sz="2000" dirty="0"/>
              <a:t>5</a:t>
            </a:r>
            <a:r>
              <a:rPr lang="pl-PL" sz="2000" dirty="0" smtClean="0"/>
              <a:t>) </a:t>
            </a:r>
            <a:r>
              <a:rPr lang="en-US" sz="2000" dirty="0"/>
              <a:t>The Government Plenipotentiary for Equal </a:t>
            </a:r>
            <a:r>
              <a:rPr lang="en-US" sz="2000" dirty="0" smtClean="0"/>
              <a:t>Treatment</a:t>
            </a:r>
            <a:r>
              <a:rPr lang="pl-PL" sz="2000" dirty="0" smtClean="0"/>
              <a:t> (</a:t>
            </a:r>
            <a:r>
              <a:rPr lang="pl-PL" sz="2000" dirty="0" err="1" smtClean="0"/>
              <a:t>e.g</a:t>
            </a:r>
            <a:r>
              <a:rPr lang="pl-PL" sz="2000" dirty="0" smtClean="0"/>
              <a:t>. 	</a:t>
            </a:r>
            <a:r>
              <a:rPr lang="pl-PL" sz="2000" dirty="0" err="1" smtClean="0"/>
              <a:t>National</a:t>
            </a:r>
            <a:r>
              <a:rPr lang="pl-PL" sz="2000" dirty="0" smtClean="0"/>
              <a:t> </a:t>
            </a:r>
            <a:r>
              <a:rPr lang="pl-PL" sz="2000" dirty="0" err="1" smtClean="0"/>
              <a:t>Programme</a:t>
            </a:r>
            <a:r>
              <a:rPr lang="pl-PL" sz="2000" dirty="0" smtClean="0"/>
              <a:t> for </a:t>
            </a:r>
            <a:r>
              <a:rPr lang="pl-PL" sz="2000" dirty="0" err="1" smtClean="0"/>
              <a:t>Counteracting</a:t>
            </a:r>
            <a:r>
              <a:rPr lang="pl-PL" sz="2000" dirty="0" smtClean="0"/>
              <a:t> </a:t>
            </a:r>
            <a:r>
              <a:rPr lang="pl-PL" sz="2000" dirty="0" err="1" smtClean="0"/>
              <a:t>Racial</a:t>
            </a:r>
            <a:r>
              <a:rPr lang="pl-PL" sz="2000" dirty="0" smtClean="0"/>
              <a:t> </a:t>
            </a:r>
            <a:r>
              <a:rPr lang="pl-PL" sz="2000" dirty="0" err="1" smtClean="0"/>
              <a:t>Dicrimination</a:t>
            </a:r>
            <a:r>
              <a:rPr lang="pl-PL" sz="2000" dirty="0"/>
              <a:t> </a:t>
            </a:r>
            <a:r>
              <a:rPr lang="pl-PL" sz="2000" dirty="0" smtClean="0"/>
              <a:t>	(…))</a:t>
            </a:r>
            <a:endParaRPr lang="pl-PL" sz="2000" dirty="0"/>
          </a:p>
          <a:p>
            <a:pPr marL="0" indent="0">
              <a:buNone/>
            </a:pPr>
            <a:r>
              <a:rPr lang="pl-PL" sz="2000" b="1" dirty="0" smtClean="0"/>
              <a:t>Human </a:t>
            </a:r>
            <a:r>
              <a:rPr lang="pl-PL" sz="2000" b="1" dirty="0" err="1" smtClean="0"/>
              <a:t>Rights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Defender</a:t>
            </a:r>
            <a:r>
              <a:rPr lang="pl-PL" sz="2000" b="1" dirty="0" smtClean="0"/>
              <a:t>:</a:t>
            </a:r>
          </a:p>
          <a:p>
            <a:pPr marL="0" indent="0">
              <a:buNone/>
            </a:pPr>
            <a:r>
              <a:rPr lang="pl-PL" sz="2000" b="1" dirty="0"/>
              <a:t>	</a:t>
            </a:r>
            <a:r>
              <a:rPr lang="pl-PL" sz="2000" dirty="0" smtClean="0"/>
              <a:t>1) the </a:t>
            </a:r>
            <a:r>
              <a:rPr lang="pl-PL" sz="2000" dirty="0" err="1" smtClean="0"/>
              <a:t>issue</a:t>
            </a:r>
            <a:r>
              <a:rPr lang="pl-PL" sz="2000" dirty="0" smtClean="0"/>
              <a:t> of </a:t>
            </a:r>
            <a:r>
              <a:rPr lang="pl-PL" sz="2000" dirty="0" err="1" smtClean="0"/>
              <a:t>National</a:t>
            </a:r>
            <a:r>
              <a:rPr lang="pl-PL" sz="2000" dirty="0" smtClean="0"/>
              <a:t> </a:t>
            </a:r>
            <a:r>
              <a:rPr lang="pl-PL" sz="2000" dirty="0" err="1" smtClean="0"/>
              <a:t>Preventive</a:t>
            </a:r>
            <a:r>
              <a:rPr lang="pl-PL" sz="2000" dirty="0" smtClean="0"/>
              <a:t> </a:t>
            </a:r>
            <a:r>
              <a:rPr lang="pl-PL" sz="2000" dirty="0" err="1" smtClean="0"/>
              <a:t>Mechanism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/>
              <a:t>	</a:t>
            </a:r>
            <a:r>
              <a:rPr lang="pl-PL" sz="2000" dirty="0" smtClean="0"/>
              <a:t>2) </a:t>
            </a:r>
            <a:r>
              <a:rPr lang="pl-PL" sz="2000" dirty="0" err="1" smtClean="0"/>
              <a:t>complaints</a:t>
            </a:r>
            <a:r>
              <a:rPr lang="pl-PL" sz="2000" dirty="0" smtClean="0"/>
              <a:t> </a:t>
            </a:r>
            <a:r>
              <a:rPr lang="pl-PL" sz="2000" dirty="0" err="1" smtClean="0"/>
              <a:t>submitted</a:t>
            </a:r>
            <a:r>
              <a:rPr lang="pl-PL" sz="2000" dirty="0" smtClean="0"/>
              <a:t> to the HRD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6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>
                <a:solidFill>
                  <a:srgbClr val="04617B"/>
                </a:solidFill>
              </a:rPr>
              <a:t>The </a:t>
            </a:r>
            <a:r>
              <a:rPr lang="pl-PL" sz="3200" dirty="0" err="1">
                <a:solidFill>
                  <a:srgbClr val="04617B"/>
                </a:solidFill>
              </a:rPr>
              <a:t>process</a:t>
            </a:r>
            <a:r>
              <a:rPr lang="pl-PL" sz="3200" dirty="0">
                <a:solidFill>
                  <a:srgbClr val="04617B"/>
                </a:solidFill>
              </a:rPr>
              <a:t> of </a:t>
            </a:r>
            <a:r>
              <a:rPr lang="pl-PL" sz="3200" dirty="0" err="1">
                <a:solidFill>
                  <a:srgbClr val="04617B"/>
                </a:solidFill>
              </a:rPr>
              <a:t>preparing</a:t>
            </a:r>
            <a:r>
              <a:rPr lang="pl-PL" sz="3200" dirty="0">
                <a:solidFill>
                  <a:srgbClr val="04617B"/>
                </a:solidFill>
              </a:rPr>
              <a:t> report by the </a:t>
            </a:r>
            <a:r>
              <a:rPr lang="pl-PL" sz="3200" dirty="0" err="1">
                <a:solidFill>
                  <a:srgbClr val="04617B"/>
                </a:solidFill>
              </a:rPr>
              <a:t>Ministry</a:t>
            </a:r>
            <a:r>
              <a:rPr lang="pl-PL" sz="3200" dirty="0">
                <a:solidFill>
                  <a:srgbClr val="04617B"/>
                </a:solidFill>
              </a:rPr>
              <a:t> of </a:t>
            </a:r>
            <a:r>
              <a:rPr lang="pl-PL" sz="3200" dirty="0" err="1">
                <a:solidFill>
                  <a:srgbClr val="04617B"/>
                </a:solidFill>
              </a:rPr>
              <a:t>Justice</a:t>
            </a:r>
            <a:r>
              <a:rPr lang="pl-PL" sz="3200" dirty="0">
                <a:solidFill>
                  <a:srgbClr val="04617B"/>
                </a:solidFill>
              </a:rPr>
              <a:t> </a:t>
            </a:r>
            <a:r>
              <a:rPr lang="pl-PL" sz="3200" dirty="0" err="1">
                <a:solidFill>
                  <a:srgbClr val="04617B"/>
                </a:solidFill>
              </a:rPr>
              <a:t>submitted</a:t>
            </a:r>
            <a:r>
              <a:rPr lang="pl-PL" sz="3200" dirty="0">
                <a:solidFill>
                  <a:srgbClr val="04617B"/>
                </a:solidFill>
              </a:rPr>
              <a:t> to CAT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 smtClean="0"/>
              <a:t>NGOs</a:t>
            </a:r>
            <a:r>
              <a:rPr lang="pl-PL" dirty="0" smtClean="0"/>
              <a:t>:</a:t>
            </a:r>
          </a:p>
          <a:p>
            <a:pPr marL="514350" indent="-514350">
              <a:buAutoNum type="arabicParenR"/>
            </a:pPr>
            <a:r>
              <a:rPr lang="pl-PL" dirty="0" err="1" smtClean="0"/>
              <a:t>Helsinski</a:t>
            </a:r>
            <a:r>
              <a:rPr lang="pl-PL" dirty="0" smtClean="0"/>
              <a:t> Foundation for Human </a:t>
            </a:r>
            <a:r>
              <a:rPr lang="pl-PL" dirty="0" err="1" smtClean="0"/>
              <a:t>Rights</a:t>
            </a:r>
            <a:endParaRPr lang="pl-PL" dirty="0" smtClean="0"/>
          </a:p>
          <a:p>
            <a:pPr marL="514350" indent="-514350">
              <a:buAutoNum type="arabicParenR"/>
            </a:pPr>
            <a:r>
              <a:rPr lang="pl-PL" dirty="0" err="1" smtClean="0"/>
              <a:t>Association</a:t>
            </a:r>
            <a:r>
              <a:rPr lang="pl-PL" dirty="0" smtClean="0"/>
              <a:t> of </a:t>
            </a:r>
            <a:r>
              <a:rPr lang="pl-PL" dirty="0" err="1" smtClean="0"/>
              <a:t>Legal</a:t>
            </a:r>
            <a:r>
              <a:rPr lang="pl-PL" dirty="0" smtClean="0"/>
              <a:t> </a:t>
            </a:r>
            <a:r>
              <a:rPr lang="pl-PL" dirty="0" err="1" smtClean="0"/>
              <a:t>Intervention</a:t>
            </a:r>
            <a:endParaRPr lang="pl-PL" dirty="0" smtClean="0"/>
          </a:p>
          <a:p>
            <a:pPr marL="514350" indent="-514350">
              <a:buAutoNum type="arabicParenR"/>
            </a:pPr>
            <a:r>
              <a:rPr lang="pl-PL" dirty="0" err="1" smtClean="0"/>
              <a:t>Campaign</a:t>
            </a:r>
            <a:r>
              <a:rPr lang="pl-PL" dirty="0" smtClean="0"/>
              <a:t> </a:t>
            </a:r>
            <a:r>
              <a:rPr lang="pl-PL" dirty="0" err="1" smtClean="0"/>
              <a:t>against</a:t>
            </a:r>
            <a:r>
              <a:rPr lang="pl-PL" dirty="0" smtClean="0"/>
              <a:t> Homofobia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smtClean="0"/>
              <a:t>We </a:t>
            </a:r>
            <a:r>
              <a:rPr lang="pl-PL" sz="2400" dirty="0" err="1" smtClean="0"/>
              <a:t>publish</a:t>
            </a:r>
            <a:r>
              <a:rPr lang="pl-PL" sz="2400" dirty="0" smtClean="0"/>
              <a:t> the </a:t>
            </a:r>
            <a:r>
              <a:rPr lang="pl-PL" sz="2400" dirty="0" err="1" smtClean="0"/>
              <a:t>documents</a:t>
            </a:r>
            <a:r>
              <a:rPr lang="pl-PL" sz="2400" dirty="0" smtClean="0"/>
              <a:t> </a:t>
            </a:r>
            <a:r>
              <a:rPr lang="pl-PL" sz="2400" dirty="0" err="1"/>
              <a:t>r</a:t>
            </a:r>
            <a:r>
              <a:rPr lang="pl-PL" sz="2400" dirty="0" err="1" smtClean="0"/>
              <a:t>elated</a:t>
            </a:r>
            <a:r>
              <a:rPr lang="pl-PL" sz="2400" dirty="0" smtClean="0"/>
              <a:t> to </a:t>
            </a:r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process</a:t>
            </a:r>
            <a:r>
              <a:rPr lang="pl-PL" sz="2400" dirty="0" smtClean="0"/>
              <a:t>:</a:t>
            </a:r>
          </a:p>
          <a:p>
            <a:pPr marL="0" indent="0">
              <a:buNone/>
            </a:pPr>
            <a:r>
              <a:rPr lang="pl-PL" sz="2400" dirty="0">
                <a:hlinkClick r:id="rId2"/>
              </a:rPr>
              <a:t>http://bip.ms.gov.pl/pl/prawa-czlowieka/onz-i-prawa-czlowieka/wspolpraca-w-ramach-systemu-onz</a:t>
            </a:r>
            <a:r>
              <a:rPr lang="pl-PL" sz="2400" dirty="0" smtClean="0">
                <a:hlinkClick r:id="rId2"/>
              </a:rPr>
              <a:t>/</a:t>
            </a:r>
            <a:endParaRPr lang="pl-PL" sz="2400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71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Justice Department of International Cooperation and Human Rights</a:t>
            </a:r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8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>
                <a:solidFill>
                  <a:srgbClr val="04617B"/>
                </a:solidFill>
              </a:rPr>
              <a:t>The </a:t>
            </a:r>
            <a:r>
              <a:rPr lang="pl-PL" sz="3200" dirty="0" err="1">
                <a:solidFill>
                  <a:srgbClr val="04617B"/>
                </a:solidFill>
              </a:rPr>
              <a:t>process</a:t>
            </a:r>
            <a:r>
              <a:rPr lang="pl-PL" sz="3200" dirty="0">
                <a:solidFill>
                  <a:srgbClr val="04617B"/>
                </a:solidFill>
              </a:rPr>
              <a:t> of </a:t>
            </a:r>
            <a:r>
              <a:rPr lang="pl-PL" sz="3200" dirty="0" err="1">
                <a:solidFill>
                  <a:srgbClr val="04617B"/>
                </a:solidFill>
              </a:rPr>
              <a:t>preparing</a:t>
            </a:r>
            <a:r>
              <a:rPr lang="pl-PL" sz="3200" dirty="0">
                <a:solidFill>
                  <a:srgbClr val="04617B"/>
                </a:solidFill>
              </a:rPr>
              <a:t> report by the </a:t>
            </a:r>
            <a:r>
              <a:rPr lang="pl-PL" sz="3200" dirty="0" err="1">
                <a:solidFill>
                  <a:srgbClr val="04617B"/>
                </a:solidFill>
              </a:rPr>
              <a:t>Ministry</a:t>
            </a:r>
            <a:r>
              <a:rPr lang="pl-PL" sz="3200" dirty="0">
                <a:solidFill>
                  <a:srgbClr val="04617B"/>
                </a:solidFill>
              </a:rPr>
              <a:t> of </a:t>
            </a:r>
            <a:r>
              <a:rPr lang="pl-PL" sz="3200" dirty="0" err="1">
                <a:solidFill>
                  <a:srgbClr val="04617B"/>
                </a:solidFill>
              </a:rPr>
              <a:t>Justice</a:t>
            </a:r>
            <a:r>
              <a:rPr lang="pl-PL" sz="3200" dirty="0">
                <a:solidFill>
                  <a:srgbClr val="04617B"/>
                </a:solidFill>
              </a:rPr>
              <a:t> </a:t>
            </a:r>
            <a:r>
              <a:rPr lang="pl-PL" sz="3200" dirty="0" err="1">
                <a:solidFill>
                  <a:srgbClr val="04617B"/>
                </a:solidFill>
              </a:rPr>
              <a:t>submitted</a:t>
            </a:r>
            <a:r>
              <a:rPr lang="pl-PL" sz="3200" dirty="0">
                <a:solidFill>
                  <a:srgbClr val="04617B"/>
                </a:solidFill>
              </a:rPr>
              <a:t> to CAT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t</a:t>
            </a:r>
            <a:r>
              <a:rPr lang="pl-PL" dirty="0" smtClean="0"/>
              <a:t>he </a:t>
            </a:r>
            <a:r>
              <a:rPr lang="pl-PL" dirty="0" err="1" smtClean="0"/>
              <a:t>examination</a:t>
            </a:r>
            <a:r>
              <a:rPr lang="pl-PL" dirty="0" smtClean="0"/>
              <a:t> of the report by the </a:t>
            </a:r>
            <a:r>
              <a:rPr lang="pl-PL" dirty="0" err="1" smtClean="0"/>
              <a:t>Committee</a:t>
            </a:r>
            <a:endParaRPr lang="pl-PL" dirty="0" smtClean="0"/>
          </a:p>
          <a:p>
            <a:pPr marL="895350" indent="-352425">
              <a:buFont typeface="Wingdings" pitchFamily="2" charset="2"/>
              <a:buChar char="Ø"/>
            </a:pPr>
            <a:r>
              <a:rPr lang="pl-PL" dirty="0"/>
              <a:t>	</a:t>
            </a:r>
            <a:r>
              <a:rPr lang="pl-PL" dirty="0" err="1" smtClean="0"/>
              <a:t>collect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 from </a:t>
            </a:r>
            <a:r>
              <a:rPr lang="pl-PL" dirty="0" err="1" smtClean="0"/>
              <a:t>national</a:t>
            </a:r>
            <a:r>
              <a:rPr lang="pl-PL" dirty="0" smtClean="0"/>
              <a:t> </a:t>
            </a:r>
            <a:r>
              <a:rPr lang="pl-PL" dirty="0" err="1" smtClean="0"/>
              <a:t>institutions</a:t>
            </a:r>
            <a:r>
              <a:rPr lang="pl-PL" dirty="0" smtClean="0"/>
              <a:t> in order to </a:t>
            </a:r>
            <a:r>
              <a:rPr lang="pl-PL" dirty="0" err="1" smtClean="0"/>
              <a:t>update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extend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</a:p>
          <a:p>
            <a:pPr marL="895350" indent="-352425">
              <a:buFont typeface="Wingdings" pitchFamily="2" charset="2"/>
              <a:buChar char="Ø"/>
            </a:pPr>
            <a:r>
              <a:rPr lang="pl-PL" dirty="0" err="1"/>
              <a:t>s</a:t>
            </a:r>
            <a:r>
              <a:rPr lang="pl-PL" dirty="0" err="1" smtClean="0"/>
              <a:t>earch</a:t>
            </a:r>
            <a:r>
              <a:rPr lang="pl-PL" dirty="0" smtClean="0"/>
              <a:t> </a:t>
            </a:r>
            <a:r>
              <a:rPr lang="pl-PL" dirty="0" err="1" smtClean="0"/>
              <a:t>reports</a:t>
            </a:r>
            <a:r>
              <a:rPr lang="pl-PL" dirty="0" smtClean="0"/>
              <a:t> of </a:t>
            </a:r>
            <a:r>
              <a:rPr lang="pl-PL" dirty="0" err="1" smtClean="0"/>
              <a:t>NGOs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the </a:t>
            </a:r>
            <a:r>
              <a:rPr lang="pl-PL" dirty="0" err="1" smtClean="0"/>
              <a:t>situation</a:t>
            </a:r>
            <a:r>
              <a:rPr lang="pl-PL" dirty="0" smtClean="0"/>
              <a:t> in Poland </a:t>
            </a:r>
          </a:p>
          <a:p>
            <a:pPr marL="895350" indent="-352425">
              <a:buFont typeface="Wingdings" pitchFamily="2" charset="2"/>
              <a:buChar char="Ø"/>
            </a:pPr>
            <a:r>
              <a:rPr lang="pl-PL" dirty="0"/>
              <a:t>d</a:t>
            </a:r>
            <a:r>
              <a:rPr lang="pl-PL" dirty="0" smtClean="0"/>
              <a:t>raft speech of the </a:t>
            </a:r>
            <a:r>
              <a:rPr lang="pl-PL" dirty="0" err="1" smtClean="0"/>
              <a:t>Chairman</a:t>
            </a:r>
            <a:r>
              <a:rPr lang="pl-PL" dirty="0" smtClean="0"/>
              <a:t> of the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delegation</a:t>
            </a:r>
            <a:endParaRPr lang="pl-PL" dirty="0" smtClean="0"/>
          </a:p>
          <a:p>
            <a:pPr marL="542925" indent="0">
              <a:buNone/>
            </a:pPr>
            <a:endParaRPr lang="pl-PL" dirty="0" smtClean="0"/>
          </a:p>
          <a:p>
            <a:pPr marL="266700" indent="0">
              <a:buNone/>
            </a:pPr>
            <a:r>
              <a:rPr lang="pl-PL" dirty="0" smtClean="0"/>
              <a:t>The </a:t>
            </a:r>
            <a:r>
              <a:rPr lang="pl-PL" dirty="0" err="1" smtClean="0"/>
              <a:t>examination</a:t>
            </a:r>
            <a:r>
              <a:rPr lang="pl-PL" dirty="0" smtClean="0"/>
              <a:t> of V and VI report </a:t>
            </a:r>
            <a:r>
              <a:rPr lang="en-US" dirty="0"/>
              <a:t>of the Republic of </a:t>
            </a:r>
            <a:r>
              <a:rPr lang="en-US" dirty="0" smtClean="0"/>
              <a:t>Poland</a:t>
            </a:r>
            <a:r>
              <a:rPr lang="pl-PL" dirty="0" smtClean="0"/>
              <a:t> </a:t>
            </a:r>
            <a:r>
              <a:rPr lang="en-US" dirty="0" smtClean="0"/>
              <a:t>on </a:t>
            </a:r>
            <a:r>
              <a:rPr lang="en-US" dirty="0"/>
              <a:t>the implementation of the provisions of </a:t>
            </a:r>
            <a:r>
              <a:rPr lang="en-US" dirty="0" smtClean="0"/>
              <a:t>the</a:t>
            </a:r>
            <a:endParaRPr lang="pl-PL" dirty="0" smtClean="0"/>
          </a:p>
          <a:p>
            <a:pPr marL="266700" indent="0">
              <a:buNone/>
            </a:pPr>
            <a:r>
              <a:rPr lang="pl-PL" dirty="0" smtClean="0"/>
              <a:t>CAT </a:t>
            </a:r>
            <a:r>
              <a:rPr lang="pl-PL" dirty="0" err="1" smtClean="0"/>
              <a:t>will</a:t>
            </a:r>
            <a:r>
              <a:rPr lang="pl-PL" dirty="0" smtClean="0"/>
              <a:t> be </a:t>
            </a:r>
            <a:r>
              <a:rPr lang="pl-PL" dirty="0" err="1" smtClean="0"/>
              <a:t>held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the 51st </a:t>
            </a:r>
            <a:r>
              <a:rPr lang="pl-PL" dirty="0" err="1" smtClean="0"/>
              <a:t>session</a:t>
            </a:r>
            <a:r>
              <a:rPr lang="pl-PL" dirty="0" smtClean="0"/>
              <a:t> of the </a:t>
            </a:r>
            <a:r>
              <a:rPr lang="pl-PL" dirty="0" err="1" smtClean="0"/>
              <a:t>Committee</a:t>
            </a:r>
            <a:r>
              <a:rPr lang="pl-PL" dirty="0" smtClean="0"/>
              <a:t> </a:t>
            </a:r>
            <a:r>
              <a:rPr lang="pl-PL" b="1" dirty="0" smtClean="0"/>
              <a:t>(</a:t>
            </a:r>
            <a:r>
              <a:rPr lang="pl-PL" b="1" dirty="0" err="1" smtClean="0"/>
              <a:t>October-November</a:t>
            </a:r>
            <a:r>
              <a:rPr lang="pl-PL" b="1" dirty="0" smtClean="0"/>
              <a:t> 2013).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10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528392" cy="3651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  <p:pic>
        <p:nvPicPr>
          <p:cNvPr id="34820" name="Symbol zastępczy zawartości 3" descr="18444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268413"/>
            <a:ext cx="5349875" cy="3492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pPr algn="ctr" eaLnBrk="1" hangingPunct="1"/>
            <a:r>
              <a:rPr lang="pl-PL" sz="3200" b="1" dirty="0" err="1" smtClean="0"/>
              <a:t>Thank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you</a:t>
            </a:r>
            <a:r>
              <a:rPr lang="pl-PL" sz="3200" b="1" dirty="0" smtClean="0"/>
              <a:t> for </a:t>
            </a:r>
            <a:r>
              <a:rPr lang="pl-PL" sz="3200" b="1" dirty="0" err="1" smtClean="0"/>
              <a:t>your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attention</a:t>
            </a:r>
            <a:endParaRPr lang="pl-PL" sz="3200" b="1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2051720" y="5229199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Prepared</a:t>
            </a:r>
            <a:r>
              <a:rPr lang="pl-PL" dirty="0" smtClean="0"/>
              <a:t> by</a:t>
            </a:r>
          </a:p>
          <a:p>
            <a:pPr algn="ctr"/>
            <a:r>
              <a:rPr lang="pl-PL" dirty="0" smtClean="0"/>
              <a:t>Agnieszka Żygas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0037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Łącznik prosty ze strzałką 26"/>
          <p:cNvCxnSpPr/>
          <p:nvPr/>
        </p:nvCxnSpPr>
        <p:spPr>
          <a:xfrm>
            <a:off x="4788024" y="1700808"/>
            <a:ext cx="1080120" cy="36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>
            <a:off x="5328084" y="1700808"/>
            <a:ext cx="2196244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2" idx="2"/>
          </p:cNvCxnSpPr>
          <p:nvPr/>
        </p:nvCxnSpPr>
        <p:spPr>
          <a:xfrm flipH="1">
            <a:off x="4031940" y="1700808"/>
            <a:ext cx="540060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 smtClean="0"/>
              <a:t>Ministry</a:t>
            </a:r>
            <a:r>
              <a:rPr lang="pl-PL" sz="3600" dirty="0" smtClean="0"/>
              <a:t> of </a:t>
            </a:r>
            <a:r>
              <a:rPr lang="pl-PL" sz="3600" dirty="0" err="1" smtClean="0"/>
              <a:t>Justice</a:t>
            </a:r>
            <a:endParaRPr lang="pl-PL" sz="3600" dirty="0"/>
          </a:p>
        </p:txBody>
      </p:sp>
      <p:sp>
        <p:nvSpPr>
          <p:cNvPr id="6" name="Elipsa 5"/>
          <p:cNvSpPr/>
          <p:nvPr/>
        </p:nvSpPr>
        <p:spPr>
          <a:xfrm>
            <a:off x="2915816" y="1993987"/>
            <a:ext cx="2232248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err="1" smtClean="0"/>
              <a:t>Department</a:t>
            </a:r>
            <a:r>
              <a:rPr lang="pl-PL" sz="1600" dirty="0" smtClean="0"/>
              <a:t> of </a:t>
            </a:r>
            <a:r>
              <a:rPr lang="pl-PL" sz="1600" dirty="0" err="1" smtClean="0"/>
              <a:t>Civil</a:t>
            </a:r>
            <a:r>
              <a:rPr lang="pl-PL" sz="1600" dirty="0" smtClean="0"/>
              <a:t> Law </a:t>
            </a:r>
            <a:endParaRPr lang="pl-PL" sz="1600" dirty="0"/>
          </a:p>
        </p:txBody>
      </p:sp>
      <p:sp>
        <p:nvSpPr>
          <p:cNvPr id="7" name="Elipsa 6"/>
          <p:cNvSpPr/>
          <p:nvPr/>
        </p:nvSpPr>
        <p:spPr>
          <a:xfrm>
            <a:off x="6272386" y="1971117"/>
            <a:ext cx="2088232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err="1" smtClean="0"/>
              <a:t>Department</a:t>
            </a:r>
            <a:r>
              <a:rPr lang="pl-PL" sz="1600" dirty="0" smtClean="0"/>
              <a:t> of </a:t>
            </a:r>
            <a:r>
              <a:rPr lang="pl-PL" sz="1600" dirty="0" err="1" smtClean="0"/>
              <a:t>Criminal</a:t>
            </a:r>
            <a:r>
              <a:rPr lang="pl-PL" sz="1600" dirty="0" smtClean="0"/>
              <a:t> Law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3131840" y="4221088"/>
            <a:ext cx="2376264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400" dirty="0" err="1" smtClean="0"/>
              <a:t>Department</a:t>
            </a:r>
            <a:r>
              <a:rPr lang="pl-PL" sz="1400" dirty="0" smtClean="0"/>
              <a:t>  of International </a:t>
            </a:r>
            <a:r>
              <a:rPr lang="pl-PL" sz="1400" dirty="0" err="1" smtClean="0"/>
              <a:t>Cooperation</a:t>
            </a:r>
            <a:r>
              <a:rPr lang="pl-PL" sz="1400" dirty="0" smtClean="0"/>
              <a:t> and </a:t>
            </a:r>
            <a:r>
              <a:rPr lang="pl-PL" sz="1400" dirty="0"/>
              <a:t>H</a:t>
            </a:r>
            <a:r>
              <a:rPr lang="pl-PL" sz="1400" dirty="0" smtClean="0"/>
              <a:t>uman </a:t>
            </a:r>
            <a:r>
              <a:rPr lang="pl-PL" sz="1400" dirty="0" err="1" smtClean="0"/>
              <a:t>Rights</a:t>
            </a:r>
            <a:endParaRPr lang="pl-PL" sz="1400" dirty="0" smtClean="0"/>
          </a:p>
        </p:txBody>
      </p:sp>
      <p:sp>
        <p:nvSpPr>
          <p:cNvPr id="14" name="Symbol zastępczy zawartości 11"/>
          <p:cNvSpPr txBox="1">
            <a:spLocks/>
          </p:cNvSpPr>
          <p:nvPr/>
        </p:nvSpPr>
        <p:spPr>
          <a:xfrm>
            <a:off x="4572000" y="2930091"/>
            <a:ext cx="2376264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pl-PL" sz="1400" dirty="0" err="1" smtClean="0"/>
              <a:t>Department</a:t>
            </a:r>
            <a:r>
              <a:rPr lang="pl-PL" sz="1400" dirty="0" smtClean="0"/>
              <a:t>  of </a:t>
            </a:r>
            <a:r>
              <a:rPr lang="pl-PL" sz="1400" dirty="0" err="1" smtClean="0"/>
              <a:t>Courts</a:t>
            </a:r>
            <a:r>
              <a:rPr lang="pl-PL" sz="1400" dirty="0" smtClean="0"/>
              <a:t>, </a:t>
            </a:r>
            <a:r>
              <a:rPr lang="pl-PL" sz="1400" dirty="0" err="1" smtClean="0"/>
              <a:t>Organisation</a:t>
            </a:r>
            <a:r>
              <a:rPr lang="pl-PL" sz="1400" dirty="0" smtClean="0"/>
              <a:t> and </a:t>
            </a:r>
            <a:r>
              <a:rPr lang="pl-PL" sz="1400" dirty="0" err="1" smtClean="0"/>
              <a:t>Judical</a:t>
            </a:r>
            <a:r>
              <a:rPr lang="pl-PL" sz="1400" dirty="0" smtClean="0"/>
              <a:t> Analysis</a:t>
            </a:r>
          </a:p>
        </p:txBody>
      </p:sp>
      <p:sp>
        <p:nvSpPr>
          <p:cNvPr id="15" name="Symbol zastępczy zawartości 11"/>
          <p:cNvSpPr txBox="1">
            <a:spLocks/>
          </p:cNvSpPr>
          <p:nvPr/>
        </p:nvSpPr>
        <p:spPr>
          <a:xfrm>
            <a:off x="6571828" y="3933056"/>
            <a:ext cx="2376264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pl-PL" sz="1400" dirty="0" err="1" smtClean="0"/>
              <a:t>Department</a:t>
            </a:r>
            <a:r>
              <a:rPr lang="pl-PL" sz="1400" dirty="0" smtClean="0"/>
              <a:t>  of </a:t>
            </a:r>
            <a:r>
              <a:rPr lang="pl-PL" sz="1400" dirty="0" err="1" smtClean="0"/>
              <a:t>Enforcement</a:t>
            </a:r>
            <a:r>
              <a:rPr lang="pl-PL" sz="1400" dirty="0" smtClean="0"/>
              <a:t> of </a:t>
            </a:r>
            <a:r>
              <a:rPr lang="pl-PL" sz="1400" dirty="0" err="1" smtClean="0"/>
              <a:t>Judgements</a:t>
            </a:r>
            <a:r>
              <a:rPr lang="pl-PL" sz="1400" dirty="0" smtClean="0"/>
              <a:t> and </a:t>
            </a:r>
            <a:r>
              <a:rPr lang="pl-PL" sz="1400" dirty="0" err="1" smtClean="0"/>
              <a:t>Probation</a:t>
            </a:r>
            <a:endParaRPr lang="pl-PL" sz="1400" dirty="0" smtClean="0"/>
          </a:p>
        </p:txBody>
      </p:sp>
      <p:sp>
        <p:nvSpPr>
          <p:cNvPr id="16" name="Symbol zastępczy zawartości 11"/>
          <p:cNvSpPr txBox="1">
            <a:spLocks/>
          </p:cNvSpPr>
          <p:nvPr/>
        </p:nvSpPr>
        <p:spPr>
          <a:xfrm>
            <a:off x="5200464" y="5293171"/>
            <a:ext cx="2143844" cy="11310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pl-PL" sz="1400" dirty="0" smtClean="0"/>
              <a:t>The </a:t>
            </a:r>
            <a:r>
              <a:rPr lang="pl-PL" sz="1400" dirty="0" err="1" smtClean="0"/>
              <a:t>Minister’s</a:t>
            </a:r>
            <a:r>
              <a:rPr lang="pl-PL" sz="1400" dirty="0" smtClean="0"/>
              <a:t> </a:t>
            </a:r>
            <a:r>
              <a:rPr lang="pl-PL" sz="1400" dirty="0" err="1" smtClean="0"/>
              <a:t>Bureau</a:t>
            </a:r>
            <a:endParaRPr lang="pl-PL" sz="1400" dirty="0" smtClean="0"/>
          </a:p>
        </p:txBody>
      </p:sp>
      <p:sp>
        <p:nvSpPr>
          <p:cNvPr id="8" name="Prostokąt zaokrąglony 7"/>
          <p:cNvSpPr/>
          <p:nvPr/>
        </p:nvSpPr>
        <p:spPr>
          <a:xfrm>
            <a:off x="472283" y="2450604"/>
            <a:ext cx="1440160" cy="95897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Central Authority of the </a:t>
            </a:r>
            <a:r>
              <a:rPr lang="pl-PL" sz="1600" dirty="0" err="1" smtClean="0"/>
              <a:t>Prison</a:t>
            </a:r>
            <a:r>
              <a:rPr lang="pl-PL" sz="1600" dirty="0" smtClean="0"/>
              <a:t> Service</a:t>
            </a:r>
            <a:endParaRPr lang="pl-PL" sz="1600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470323" y="3614167"/>
            <a:ext cx="1440160" cy="95897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t</a:t>
            </a:r>
            <a:r>
              <a:rPr lang="pl-PL" sz="1600" dirty="0" smtClean="0"/>
              <a:t>he </a:t>
            </a:r>
            <a:r>
              <a:rPr lang="pl-PL" sz="1600" dirty="0" err="1" smtClean="0"/>
              <a:t>Institute</a:t>
            </a:r>
            <a:r>
              <a:rPr lang="pl-PL" sz="1600" dirty="0" smtClean="0"/>
              <a:t> of </a:t>
            </a:r>
            <a:r>
              <a:rPr lang="pl-PL" sz="1600" dirty="0" err="1" smtClean="0"/>
              <a:t>Justice</a:t>
            </a:r>
            <a:endParaRPr lang="pl-PL" sz="1600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468363" y="4797152"/>
            <a:ext cx="1440160" cy="15121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t</a:t>
            </a:r>
            <a:r>
              <a:rPr lang="pl-PL" sz="1600" dirty="0" smtClean="0"/>
              <a:t>he </a:t>
            </a:r>
            <a:r>
              <a:rPr lang="pl-PL" sz="1600" dirty="0" err="1" smtClean="0"/>
              <a:t>National</a:t>
            </a:r>
            <a:r>
              <a:rPr lang="pl-PL" sz="1600" dirty="0" smtClean="0"/>
              <a:t> School of </a:t>
            </a:r>
            <a:r>
              <a:rPr lang="pl-PL" sz="1600" dirty="0" err="1" smtClean="0"/>
              <a:t>Judiciary</a:t>
            </a:r>
            <a:r>
              <a:rPr lang="pl-PL" sz="1600" dirty="0" smtClean="0"/>
              <a:t> and Public </a:t>
            </a:r>
            <a:r>
              <a:rPr lang="pl-PL" sz="1600" dirty="0" err="1" smtClean="0"/>
              <a:t>Prosecution</a:t>
            </a:r>
            <a:r>
              <a:rPr lang="pl-PL" sz="1600" dirty="0" smtClean="0"/>
              <a:t> (</a:t>
            </a:r>
            <a:r>
              <a:rPr lang="pl-PL" sz="1600" dirty="0" err="1" smtClean="0"/>
              <a:t>KSSiP</a:t>
            </a:r>
            <a:r>
              <a:rPr lang="pl-PL" sz="1600" dirty="0" smtClean="0"/>
              <a:t>)</a:t>
            </a:r>
            <a:endParaRPr lang="pl-PL" sz="1600" dirty="0"/>
          </a:p>
        </p:txBody>
      </p:sp>
      <p:cxnSp>
        <p:nvCxnSpPr>
          <p:cNvPr id="10" name="Łącznik prosty ze strzałką 9"/>
          <p:cNvCxnSpPr>
            <a:endCxn id="6" idx="0"/>
          </p:cNvCxnSpPr>
          <p:nvPr/>
        </p:nvCxnSpPr>
        <p:spPr>
          <a:xfrm flipH="1">
            <a:off x="4031940" y="1700808"/>
            <a:ext cx="180020" cy="293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5580112" y="1700807"/>
            <a:ext cx="864096" cy="504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5076056" y="1700807"/>
            <a:ext cx="432048" cy="1229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pole tekstowe 4105"/>
          <p:cNvSpPr txBox="1"/>
          <p:nvPr/>
        </p:nvSpPr>
        <p:spPr>
          <a:xfrm>
            <a:off x="179512" y="1700808"/>
            <a:ext cx="20162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Organisational</a:t>
            </a:r>
            <a:r>
              <a:rPr lang="en-US" sz="1100" dirty="0"/>
              <a:t> units subordinate to or supervised by the Minister of </a:t>
            </a:r>
            <a:r>
              <a:rPr lang="en-US" sz="1100" dirty="0" smtClean="0"/>
              <a:t>Justice</a:t>
            </a:r>
            <a:r>
              <a:rPr lang="pl-PL" sz="1100" dirty="0" smtClean="0"/>
              <a:t>:</a:t>
            </a:r>
            <a:endParaRPr lang="pl-PL" sz="1100" dirty="0"/>
          </a:p>
        </p:txBody>
      </p:sp>
      <p:sp>
        <p:nvSpPr>
          <p:cNvPr id="4107" name="Symbol zastępczy stopki 410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Ministry of Justice Department of International Cooperation and Human Rights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51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Department of International Cooperation and Human Rights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Treaties </a:t>
            </a:r>
            <a:r>
              <a:rPr lang="en-US" dirty="0" smtClean="0"/>
              <a:t>Division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International Law Division</a:t>
            </a:r>
          </a:p>
          <a:p>
            <a:pPr>
              <a:buFont typeface="+mj-lt"/>
              <a:buAutoNum type="arabicPeriod"/>
            </a:pPr>
            <a:r>
              <a:rPr lang="en-US" u="sng" dirty="0"/>
              <a:t>International Procedures of Human Rights Protection Division</a:t>
            </a:r>
          </a:p>
          <a:p>
            <a:pPr>
              <a:buFont typeface="+mj-lt"/>
              <a:buAutoNum type="arabicPeriod"/>
            </a:pPr>
            <a:r>
              <a:rPr lang="en-US" dirty="0"/>
              <a:t>Proceedings before the European </a:t>
            </a:r>
            <a:r>
              <a:rPr lang="en-US" dirty="0" smtClean="0"/>
              <a:t>Court </a:t>
            </a:r>
            <a:r>
              <a:rPr lang="en-US" dirty="0"/>
              <a:t>of Human Rights Division</a:t>
            </a:r>
          </a:p>
          <a:p>
            <a:pPr>
              <a:buFont typeface="+mj-lt"/>
              <a:buAutoNum type="arabicPeriod"/>
            </a:pPr>
            <a:r>
              <a:rPr lang="en-US" dirty="0"/>
              <a:t>Crime Victims and Promotion of Mediation Division incl. the Promotion of Mediation Section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Prevention of Domestic </a:t>
            </a:r>
            <a:r>
              <a:rPr lang="en-US" dirty="0" smtClean="0"/>
              <a:t>Violence</a:t>
            </a:r>
            <a:r>
              <a:rPr lang="pl-PL" dirty="0" smtClean="0"/>
              <a:t> </a:t>
            </a:r>
            <a:r>
              <a:rPr lang="pl-PL" dirty="0" err="1" smtClean="0"/>
              <a:t>Division</a:t>
            </a: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95806"/>
            <a:ext cx="15049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5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1. </a:t>
            </a:r>
            <a:r>
              <a:rPr lang="pl-PL" sz="2400" dirty="0" err="1" smtClean="0"/>
              <a:t>Drawing</a:t>
            </a:r>
            <a:r>
              <a:rPr lang="pl-PL" sz="2400" dirty="0" smtClean="0"/>
              <a:t> </a:t>
            </a:r>
            <a:r>
              <a:rPr lang="pl-PL" sz="2400" dirty="0" err="1" smtClean="0"/>
              <a:t>up</a:t>
            </a:r>
            <a:r>
              <a:rPr lang="pl-PL" sz="2400" dirty="0" smtClean="0"/>
              <a:t> </a:t>
            </a:r>
            <a:r>
              <a:rPr lang="pl-PL" sz="2400" dirty="0" err="1" smtClean="0"/>
              <a:t>national</a:t>
            </a:r>
            <a:r>
              <a:rPr lang="pl-PL" sz="2400" dirty="0" smtClean="0"/>
              <a:t> </a:t>
            </a:r>
            <a:r>
              <a:rPr lang="pl-PL" sz="2400" dirty="0" err="1" smtClean="0"/>
              <a:t>reports</a:t>
            </a:r>
            <a:r>
              <a:rPr lang="pl-PL" sz="2400" dirty="0" smtClean="0"/>
              <a:t> </a:t>
            </a:r>
            <a:r>
              <a:rPr lang="pl-PL" sz="2400" dirty="0" err="1" smtClean="0"/>
              <a:t>submitted</a:t>
            </a:r>
            <a:r>
              <a:rPr lang="pl-PL" sz="2400" dirty="0" smtClean="0"/>
              <a:t> to </a:t>
            </a:r>
            <a:r>
              <a:rPr lang="en-US" sz="2400" b="1" dirty="0"/>
              <a:t>Committee against Torture </a:t>
            </a:r>
            <a:r>
              <a:rPr lang="en-US" sz="2400" dirty="0"/>
              <a:t>and </a:t>
            </a:r>
            <a:r>
              <a:rPr lang="en-US" sz="2400" b="1" dirty="0"/>
              <a:t>Human Rights Committee </a:t>
            </a:r>
            <a:r>
              <a:rPr lang="en-US" sz="2400" dirty="0"/>
              <a:t>on the measures which Poland has taken to give effect to its undertakings under the</a:t>
            </a:r>
            <a:r>
              <a:rPr lang="en-US" sz="2400" b="1" dirty="0"/>
              <a:t> UN</a:t>
            </a:r>
            <a:r>
              <a:rPr lang="en-US" sz="2400" b="1" dirty="0" smtClean="0"/>
              <a:t>’</a:t>
            </a:r>
            <a:r>
              <a:rPr lang="pl-PL" sz="2400" b="1" dirty="0" smtClean="0"/>
              <a:t>:</a:t>
            </a:r>
            <a:r>
              <a:rPr lang="en-US" sz="2400" b="1" dirty="0" smtClean="0"/>
              <a:t> </a:t>
            </a:r>
            <a:endParaRPr lang="pl-PL" sz="2400" b="1" dirty="0" smtClean="0"/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Convention </a:t>
            </a:r>
            <a:r>
              <a:rPr lang="en-US" sz="2400" b="1" dirty="0"/>
              <a:t>Against Torture</a:t>
            </a:r>
            <a:r>
              <a:rPr lang="en-US" sz="2400" dirty="0"/>
              <a:t> </a:t>
            </a:r>
            <a:r>
              <a:rPr lang="en-US" sz="2400" dirty="0" smtClean="0"/>
              <a:t>(…)</a:t>
            </a:r>
            <a:r>
              <a:rPr lang="pl-PL" sz="2400" dirty="0" smtClean="0"/>
              <a:t> - </a:t>
            </a:r>
            <a:r>
              <a:rPr lang="pl-PL" sz="2400" b="1" dirty="0" smtClean="0"/>
              <a:t>CAT</a:t>
            </a:r>
            <a:r>
              <a:rPr lang="en-US" sz="2400" b="1" dirty="0" smtClean="0"/>
              <a:t> </a:t>
            </a:r>
            <a:endParaRPr lang="pl-PL" sz="2400" b="1" dirty="0" smtClean="0"/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International Covenant </a:t>
            </a:r>
            <a:r>
              <a:rPr lang="en-US" sz="2400" b="1" dirty="0"/>
              <a:t>on Civil and Political </a:t>
            </a:r>
            <a:r>
              <a:rPr lang="en-US" sz="2400" b="1" dirty="0" smtClean="0"/>
              <a:t>Right</a:t>
            </a:r>
            <a:r>
              <a:rPr lang="pl-PL" sz="2400" b="1" dirty="0" smtClean="0"/>
              <a:t>s - ICCPR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 smtClean="0">
                <a:latin typeface="+mn-lt"/>
              </a:rPr>
              <a:t>Division</a:t>
            </a:r>
            <a:r>
              <a:rPr lang="pl-PL" sz="3200" dirty="0" smtClean="0">
                <a:latin typeface="+mn-lt"/>
              </a:rPr>
              <a:t> III: International </a:t>
            </a:r>
            <a:r>
              <a:rPr lang="pl-PL" sz="3200" dirty="0" err="1" smtClean="0">
                <a:latin typeface="+mn-lt"/>
              </a:rPr>
              <a:t>Procedures</a:t>
            </a:r>
            <a:r>
              <a:rPr lang="pl-PL" sz="3200" dirty="0" smtClean="0">
                <a:latin typeface="+mn-lt"/>
              </a:rPr>
              <a:t> of Human </a:t>
            </a:r>
            <a:r>
              <a:rPr lang="pl-PL" sz="3200" dirty="0" err="1" smtClean="0">
                <a:latin typeface="+mn-lt"/>
              </a:rPr>
              <a:t>Rights</a:t>
            </a:r>
            <a:r>
              <a:rPr lang="pl-PL" sz="3200" dirty="0" smtClean="0">
                <a:latin typeface="+mn-lt"/>
              </a:rPr>
              <a:t> </a:t>
            </a:r>
            <a:r>
              <a:rPr lang="pl-PL" sz="3200" dirty="0" err="1" smtClean="0">
                <a:latin typeface="+mn-lt"/>
              </a:rPr>
              <a:t>Protection</a:t>
            </a:r>
            <a:endParaRPr lang="pl-PL" sz="320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5049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 smtClean="0">
                <a:solidFill>
                  <a:srgbClr val="04617B"/>
                </a:solidFill>
                <a:latin typeface="Constantia"/>
              </a:rPr>
              <a:t>Division</a:t>
            </a:r>
            <a:r>
              <a:rPr lang="pl-PL" sz="3200" dirty="0" smtClean="0">
                <a:solidFill>
                  <a:srgbClr val="04617B"/>
                </a:solidFill>
                <a:latin typeface="Constantia"/>
              </a:rPr>
              <a:t> </a:t>
            </a:r>
            <a:r>
              <a:rPr lang="pl-PL" sz="3200" dirty="0">
                <a:solidFill>
                  <a:srgbClr val="04617B"/>
                </a:solidFill>
                <a:latin typeface="Constantia"/>
              </a:rPr>
              <a:t>III: International </a:t>
            </a:r>
            <a:r>
              <a:rPr lang="pl-PL" sz="3200" dirty="0" err="1">
                <a:solidFill>
                  <a:srgbClr val="04617B"/>
                </a:solidFill>
                <a:latin typeface="Constantia"/>
              </a:rPr>
              <a:t>Procedures</a:t>
            </a:r>
            <a:r>
              <a:rPr lang="pl-PL" sz="3200" dirty="0">
                <a:solidFill>
                  <a:srgbClr val="04617B"/>
                </a:solidFill>
                <a:latin typeface="Constantia"/>
              </a:rPr>
              <a:t> of Human </a:t>
            </a:r>
            <a:r>
              <a:rPr lang="pl-PL" sz="3200" dirty="0" err="1">
                <a:solidFill>
                  <a:srgbClr val="04617B"/>
                </a:solidFill>
                <a:latin typeface="Constantia"/>
              </a:rPr>
              <a:t>Rights</a:t>
            </a:r>
            <a:r>
              <a:rPr lang="pl-PL" sz="3200" dirty="0">
                <a:solidFill>
                  <a:srgbClr val="04617B"/>
                </a:solidFill>
                <a:latin typeface="Constantia"/>
              </a:rPr>
              <a:t> </a:t>
            </a:r>
            <a:r>
              <a:rPr lang="pl-PL" sz="3200" dirty="0" err="1">
                <a:solidFill>
                  <a:srgbClr val="04617B"/>
                </a:solidFill>
                <a:latin typeface="Constantia"/>
              </a:rPr>
              <a:t>Protection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2</a:t>
            </a:r>
            <a:r>
              <a:rPr lang="pl-PL" sz="2400" b="1" dirty="0" smtClean="0"/>
              <a:t>. </a:t>
            </a:r>
            <a:r>
              <a:rPr lang="en-US" sz="2400" dirty="0"/>
              <a:t>Preparing </a:t>
            </a:r>
            <a:r>
              <a:rPr lang="en-US" sz="2400" b="1" dirty="0"/>
              <a:t>contributions to the national reports</a:t>
            </a:r>
            <a:r>
              <a:rPr lang="en-US" sz="2400" dirty="0"/>
              <a:t> in the field of justice submitted to</a:t>
            </a:r>
            <a:r>
              <a:rPr lang="en-US" sz="2400" dirty="0" smtClean="0"/>
              <a:t>:</a:t>
            </a:r>
            <a:endParaRPr lang="pl-PL" sz="2400" dirty="0" smtClean="0"/>
          </a:p>
          <a:p>
            <a:pPr marL="285750" lvl="1" indent="-28575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000" u="sng" dirty="0" smtClean="0"/>
              <a:t>other </a:t>
            </a:r>
            <a:r>
              <a:rPr lang="en-US" sz="2000" u="sng" dirty="0"/>
              <a:t>treaty bodies (the UN’ bodies</a:t>
            </a:r>
            <a:r>
              <a:rPr lang="en-US" sz="2000" u="sng" dirty="0" smtClean="0"/>
              <a:t>):</a:t>
            </a:r>
            <a:endParaRPr lang="pl-PL" sz="2000" u="sng" dirty="0" smtClean="0"/>
          </a:p>
          <a:p>
            <a:pPr marL="285750" lvl="1" indent="-28575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1600" dirty="0"/>
              <a:t>Committee on the Elimination of </a:t>
            </a:r>
            <a:r>
              <a:rPr lang="pl-PL" sz="1600" dirty="0"/>
              <a:t> </a:t>
            </a:r>
            <a:r>
              <a:rPr lang="pl-PL" sz="1600" dirty="0" err="1" smtClean="0"/>
              <a:t>Discrimination</a:t>
            </a:r>
            <a:r>
              <a:rPr lang="pl-PL" sz="1600" dirty="0" smtClean="0"/>
              <a:t> </a:t>
            </a:r>
            <a:r>
              <a:rPr lang="pl-PL" sz="1600" dirty="0" err="1"/>
              <a:t>against</a:t>
            </a:r>
            <a:r>
              <a:rPr lang="pl-PL" sz="1600" dirty="0"/>
              <a:t> </a:t>
            </a:r>
            <a:r>
              <a:rPr lang="pl-PL" sz="1600" dirty="0" err="1"/>
              <a:t>Women</a:t>
            </a:r>
            <a:r>
              <a:rPr lang="pl-PL" sz="1600" b="1" dirty="0"/>
              <a:t> </a:t>
            </a:r>
            <a:r>
              <a:rPr lang="en-US" sz="1600" b="1" dirty="0" smtClean="0"/>
              <a:t>(</a:t>
            </a:r>
            <a:r>
              <a:rPr lang="en-US" sz="1600" b="1" dirty="0"/>
              <a:t>CEDAW) </a:t>
            </a:r>
          </a:p>
          <a:p>
            <a:pPr marL="285750" lvl="1" indent="-28575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1600" dirty="0"/>
              <a:t>Committee on the Elimination of Racial Discrimination </a:t>
            </a:r>
            <a:r>
              <a:rPr lang="en-US" sz="1600" b="1" dirty="0"/>
              <a:t>(CERD)</a:t>
            </a:r>
          </a:p>
          <a:p>
            <a:pPr marL="285750" lvl="1" indent="-28575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1600" dirty="0"/>
              <a:t>Committee on the Rights of the Child </a:t>
            </a:r>
            <a:r>
              <a:rPr lang="en-US" sz="1600" b="1" dirty="0"/>
              <a:t>(CRC)</a:t>
            </a:r>
          </a:p>
          <a:p>
            <a:pPr marL="285750" lvl="1" indent="-28575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1600" dirty="0"/>
              <a:t>Committee on Economic, Social and Cultural Rights </a:t>
            </a:r>
            <a:r>
              <a:rPr lang="en-US" sz="1600" b="1" dirty="0"/>
              <a:t>(CESCR</a:t>
            </a:r>
            <a:r>
              <a:rPr lang="en-US" sz="1600" b="1" dirty="0" smtClean="0"/>
              <a:t>)</a:t>
            </a:r>
            <a:endParaRPr lang="pl-PL" sz="2000" b="1" u="sng" dirty="0" smtClean="0"/>
          </a:p>
          <a:p>
            <a:pPr marL="285750" lvl="1" indent="-28575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000" u="sng" dirty="0" smtClean="0"/>
              <a:t>Council of Europe’s bodies, e.g.:</a:t>
            </a:r>
            <a:endParaRPr lang="pl-PL" sz="2000" u="sng" dirty="0" smtClean="0"/>
          </a:p>
          <a:p>
            <a:pPr marL="285750" lvl="1" indent="-28575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1600" dirty="0" smtClean="0"/>
              <a:t>European </a:t>
            </a:r>
            <a:r>
              <a:rPr lang="en-US" sz="1600" dirty="0"/>
              <a:t>Committee of Social Rights (the European Social Charter)</a:t>
            </a:r>
          </a:p>
          <a:p>
            <a:pPr marL="285750" lvl="1" indent="-28575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1600" dirty="0"/>
              <a:t>European Commission against Racism and Intolerance </a:t>
            </a:r>
            <a:r>
              <a:rPr lang="en-US" sz="1600" b="1" dirty="0"/>
              <a:t>(ECRI)</a:t>
            </a:r>
          </a:p>
          <a:p>
            <a:pPr marL="285750" lvl="1" indent="-28575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endParaRPr lang="en-US" sz="1800" dirty="0"/>
          </a:p>
          <a:p>
            <a:pPr marL="285750" lvl="1" indent="-28575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endParaRPr lang="en-US" sz="1800" dirty="0"/>
          </a:p>
          <a:p>
            <a:pPr>
              <a:buFont typeface="Wingdings" pitchFamily="2" charset="2"/>
              <a:buChar char="ü"/>
            </a:pPr>
            <a:endParaRPr lang="en-US" sz="24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6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 smtClean="0">
                <a:solidFill>
                  <a:srgbClr val="04617B"/>
                </a:solidFill>
                <a:latin typeface="Constantia"/>
              </a:rPr>
              <a:t>Division</a:t>
            </a:r>
            <a:r>
              <a:rPr lang="pl-PL" sz="3200" dirty="0" smtClean="0">
                <a:solidFill>
                  <a:srgbClr val="04617B"/>
                </a:solidFill>
                <a:latin typeface="Constantia"/>
              </a:rPr>
              <a:t> </a:t>
            </a:r>
            <a:r>
              <a:rPr lang="pl-PL" sz="3200" dirty="0">
                <a:solidFill>
                  <a:srgbClr val="04617B"/>
                </a:solidFill>
                <a:latin typeface="Constantia"/>
              </a:rPr>
              <a:t>III: International </a:t>
            </a:r>
            <a:r>
              <a:rPr lang="pl-PL" sz="3200" dirty="0" err="1">
                <a:solidFill>
                  <a:srgbClr val="04617B"/>
                </a:solidFill>
                <a:latin typeface="Constantia"/>
              </a:rPr>
              <a:t>Procedures</a:t>
            </a:r>
            <a:r>
              <a:rPr lang="pl-PL" sz="3200" dirty="0">
                <a:solidFill>
                  <a:srgbClr val="04617B"/>
                </a:solidFill>
                <a:latin typeface="Constantia"/>
              </a:rPr>
              <a:t> of Human </a:t>
            </a:r>
            <a:r>
              <a:rPr lang="pl-PL" sz="3200" dirty="0" err="1">
                <a:solidFill>
                  <a:srgbClr val="04617B"/>
                </a:solidFill>
                <a:latin typeface="Constantia"/>
              </a:rPr>
              <a:t>Rights</a:t>
            </a:r>
            <a:r>
              <a:rPr lang="pl-PL" sz="3200" dirty="0">
                <a:solidFill>
                  <a:srgbClr val="04617B"/>
                </a:solidFill>
                <a:latin typeface="Constantia"/>
              </a:rPr>
              <a:t> </a:t>
            </a:r>
            <a:r>
              <a:rPr lang="pl-PL" sz="3200" dirty="0" err="1">
                <a:solidFill>
                  <a:srgbClr val="04617B"/>
                </a:solidFill>
                <a:latin typeface="Constantia"/>
              </a:rPr>
              <a:t>Protection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3. </a:t>
            </a:r>
            <a:r>
              <a:rPr lang="en-US" sz="2400" dirty="0" smtClean="0"/>
              <a:t>Cooperation </a:t>
            </a:r>
            <a:r>
              <a:rPr lang="en-US" sz="2400" dirty="0"/>
              <a:t>with </a:t>
            </a:r>
            <a:r>
              <a:rPr lang="en-US" sz="2400" b="1" dirty="0"/>
              <a:t>international </a:t>
            </a:r>
            <a:r>
              <a:rPr lang="en-US" sz="2400" dirty="0"/>
              <a:t>and </a:t>
            </a:r>
            <a:r>
              <a:rPr lang="en-US" sz="2400" b="1" dirty="0"/>
              <a:t>national</a:t>
            </a:r>
            <a:r>
              <a:rPr lang="en-US" sz="2400" dirty="0"/>
              <a:t> human rights bodies, e.g</a:t>
            </a:r>
            <a:r>
              <a:rPr lang="en-US" sz="2400" dirty="0" smtClean="0"/>
              <a:t>.</a:t>
            </a:r>
            <a:endParaRPr lang="pl-PL" sz="24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Committee for the Prevention of Torture and Inhuman and Degrading Treatment or Punishment (Council of Europe’s body)</a:t>
            </a:r>
          </a:p>
          <a:p>
            <a:pPr marL="542925" indent="-276225">
              <a:buFont typeface="Wingdings" pitchFamily="2" charset="2"/>
              <a:buChar char="ü"/>
            </a:pPr>
            <a:r>
              <a:rPr lang="pl-PL" sz="1600" dirty="0" err="1" smtClean="0"/>
              <a:t>Position</a:t>
            </a:r>
            <a:r>
              <a:rPr lang="pl-PL" sz="1600" dirty="0" smtClean="0"/>
              <a:t> of a „</a:t>
            </a:r>
            <a:r>
              <a:rPr lang="pl-PL" sz="1600" dirty="0" err="1" smtClean="0"/>
              <a:t>liaison</a:t>
            </a:r>
            <a:r>
              <a:rPr lang="pl-PL" sz="1600" dirty="0" smtClean="0"/>
              <a:t> </a:t>
            </a:r>
            <a:r>
              <a:rPr lang="pl-PL" sz="1600" dirty="0" err="1" smtClean="0"/>
              <a:t>officer</a:t>
            </a:r>
            <a:r>
              <a:rPr lang="pl-PL" sz="1600" dirty="0" smtClean="0"/>
              <a:t>”</a:t>
            </a:r>
            <a:endParaRPr lang="pl-PL" sz="1600" dirty="0"/>
          </a:p>
          <a:p>
            <a:pPr marL="542925" indent="-276225">
              <a:buFont typeface="Wingdings" pitchFamily="2" charset="2"/>
              <a:buChar char="ü"/>
            </a:pPr>
            <a:r>
              <a:rPr lang="en-US" sz="1600" dirty="0" smtClean="0"/>
              <a:t>Drafting </a:t>
            </a:r>
            <a:r>
              <a:rPr lang="en-US" sz="1600" dirty="0"/>
              <a:t>national statements to its reports after Committee’s visits in Polish places of detention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Committee on Bioethics (DH-BIO)</a:t>
            </a:r>
          </a:p>
          <a:p>
            <a:pPr marL="542925" lvl="1" indent="-276225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1600" dirty="0"/>
              <a:t>Participation in drafting bioethical </a:t>
            </a:r>
            <a:r>
              <a:rPr lang="en-US" sz="1600" dirty="0" smtClean="0"/>
              <a:t>instruments</a:t>
            </a:r>
            <a:r>
              <a:rPr lang="pl-PL" sz="1600" dirty="0" smtClean="0"/>
              <a:t>      </a:t>
            </a:r>
            <a:endParaRPr lang="pl-PL" sz="1600" dirty="0"/>
          </a:p>
          <a:p>
            <a:pPr marL="266700" lvl="1" indent="-26670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000" dirty="0"/>
              <a:t>National Preventive </a:t>
            </a:r>
            <a:r>
              <a:rPr lang="en-US" sz="2000" dirty="0" smtClean="0"/>
              <a:t>Mechanism</a:t>
            </a:r>
            <a:endParaRPr lang="pl-PL" sz="2000" dirty="0" smtClean="0"/>
          </a:p>
          <a:p>
            <a:pPr marL="542925" lvl="1" indent="-276225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1600" dirty="0" smtClean="0"/>
              <a:t>Drawing </a:t>
            </a:r>
            <a:r>
              <a:rPr lang="en-US" sz="1600" dirty="0"/>
              <a:t>up opinions to its reports</a:t>
            </a:r>
          </a:p>
          <a:p>
            <a:pPr marL="542925" lvl="1" indent="-276225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endParaRPr lang="en-US" sz="2000" dirty="0"/>
          </a:p>
          <a:p>
            <a:pPr marL="266700" lvl="1" indent="-26670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endParaRPr lang="en-US" sz="1600" dirty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463799" cy="108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9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 smtClean="0">
                <a:solidFill>
                  <a:srgbClr val="04617B"/>
                </a:solidFill>
                <a:latin typeface="Constantia"/>
              </a:rPr>
              <a:t>Division</a:t>
            </a:r>
            <a:r>
              <a:rPr lang="pl-PL" sz="3200" dirty="0" smtClean="0">
                <a:solidFill>
                  <a:srgbClr val="04617B"/>
                </a:solidFill>
                <a:latin typeface="Constantia"/>
              </a:rPr>
              <a:t> </a:t>
            </a:r>
            <a:r>
              <a:rPr lang="pl-PL" sz="3200" dirty="0">
                <a:solidFill>
                  <a:srgbClr val="04617B"/>
                </a:solidFill>
                <a:latin typeface="Constantia"/>
              </a:rPr>
              <a:t>III: International </a:t>
            </a:r>
            <a:r>
              <a:rPr lang="pl-PL" sz="3200" dirty="0" err="1">
                <a:solidFill>
                  <a:srgbClr val="04617B"/>
                </a:solidFill>
                <a:latin typeface="Constantia"/>
              </a:rPr>
              <a:t>Procedures</a:t>
            </a:r>
            <a:r>
              <a:rPr lang="pl-PL" sz="3200" dirty="0">
                <a:solidFill>
                  <a:srgbClr val="04617B"/>
                </a:solidFill>
                <a:latin typeface="Constantia"/>
              </a:rPr>
              <a:t> of Human </a:t>
            </a:r>
            <a:r>
              <a:rPr lang="pl-PL" sz="3200" dirty="0" err="1">
                <a:solidFill>
                  <a:srgbClr val="04617B"/>
                </a:solidFill>
                <a:latin typeface="Constantia"/>
              </a:rPr>
              <a:t>Rights</a:t>
            </a:r>
            <a:r>
              <a:rPr lang="pl-PL" sz="3200" dirty="0">
                <a:solidFill>
                  <a:srgbClr val="04617B"/>
                </a:solidFill>
                <a:latin typeface="Constantia"/>
              </a:rPr>
              <a:t> </a:t>
            </a:r>
            <a:r>
              <a:rPr lang="pl-PL" sz="3200" dirty="0" err="1">
                <a:solidFill>
                  <a:srgbClr val="04617B"/>
                </a:solidFill>
                <a:latin typeface="Constantia"/>
              </a:rPr>
              <a:t>Protection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4. </a:t>
            </a:r>
            <a:r>
              <a:rPr lang="en-US" sz="2000" dirty="0"/>
              <a:t>Analyzing the compliance of the national law with the international </a:t>
            </a:r>
            <a:r>
              <a:rPr lang="en-US" sz="2000" b="1" dirty="0"/>
              <a:t>human rights standards</a:t>
            </a:r>
            <a:r>
              <a:rPr lang="en-US" sz="2000" dirty="0"/>
              <a:t> in order to draft opinion about legitimacy to sign and ratify the international human rights convention as well as submit reservation, e.g</a:t>
            </a:r>
            <a:r>
              <a:rPr lang="en-US" sz="2000" dirty="0" smtClean="0"/>
              <a:t>.:</a:t>
            </a:r>
            <a:endParaRPr lang="pl-PL" sz="2000" dirty="0" smtClean="0"/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1800" dirty="0"/>
              <a:t>UN Convention on the Rights of Persons with </a:t>
            </a:r>
            <a:r>
              <a:rPr lang="en-US" sz="1800" dirty="0" smtClean="0"/>
              <a:t>Disabilities</a:t>
            </a:r>
            <a:r>
              <a:rPr lang="pl-PL" sz="1800" dirty="0" smtClean="0"/>
              <a:t> </a:t>
            </a:r>
            <a:r>
              <a:rPr lang="pl-PL" sz="1800" b="1" dirty="0" smtClean="0"/>
              <a:t>(CRPD)</a:t>
            </a:r>
            <a:endParaRPr lang="en-US" sz="1800" b="1" dirty="0"/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pl-PL" sz="1800" dirty="0" smtClean="0"/>
              <a:t>UN </a:t>
            </a:r>
            <a:r>
              <a:rPr lang="en-US" sz="1800" dirty="0" smtClean="0"/>
              <a:t>International </a:t>
            </a:r>
            <a:r>
              <a:rPr lang="en-US" sz="1800" dirty="0"/>
              <a:t>Convention for the Protection of All Persons from Enforced </a:t>
            </a:r>
            <a:r>
              <a:rPr lang="en-US" sz="1800" dirty="0" smtClean="0"/>
              <a:t>Disappearances</a:t>
            </a:r>
            <a:r>
              <a:rPr lang="pl-PL" sz="1800" dirty="0" smtClean="0"/>
              <a:t> </a:t>
            </a:r>
            <a:r>
              <a:rPr lang="pl-PL" sz="1800" b="1" dirty="0" smtClean="0"/>
              <a:t>(CED)</a:t>
            </a:r>
            <a:endParaRPr lang="en-US" sz="1800" b="1" dirty="0"/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1800" dirty="0"/>
              <a:t>Convention for the Protection of Human Rights and Dignity of the Human Being with regard to the Application of Biology and Medicine: Convention on Human Rights and Biomedicine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31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 smtClean="0">
                <a:solidFill>
                  <a:srgbClr val="04617B"/>
                </a:solidFill>
                <a:latin typeface="Constantia"/>
              </a:rPr>
              <a:t>Division</a:t>
            </a:r>
            <a:r>
              <a:rPr lang="pl-PL" sz="3200" dirty="0" smtClean="0">
                <a:solidFill>
                  <a:srgbClr val="04617B"/>
                </a:solidFill>
                <a:latin typeface="Constantia"/>
              </a:rPr>
              <a:t> </a:t>
            </a:r>
            <a:r>
              <a:rPr lang="pl-PL" sz="3200" dirty="0">
                <a:solidFill>
                  <a:srgbClr val="04617B"/>
                </a:solidFill>
                <a:latin typeface="Constantia"/>
              </a:rPr>
              <a:t>III: International </a:t>
            </a:r>
            <a:r>
              <a:rPr lang="pl-PL" sz="3200" dirty="0" err="1">
                <a:solidFill>
                  <a:srgbClr val="04617B"/>
                </a:solidFill>
                <a:latin typeface="Constantia"/>
              </a:rPr>
              <a:t>Procedures</a:t>
            </a:r>
            <a:r>
              <a:rPr lang="pl-PL" sz="3200" dirty="0">
                <a:solidFill>
                  <a:srgbClr val="04617B"/>
                </a:solidFill>
                <a:latin typeface="Constantia"/>
              </a:rPr>
              <a:t> of Human </a:t>
            </a:r>
            <a:r>
              <a:rPr lang="pl-PL" sz="3200" dirty="0" err="1">
                <a:solidFill>
                  <a:srgbClr val="04617B"/>
                </a:solidFill>
                <a:latin typeface="Constantia"/>
              </a:rPr>
              <a:t>Rights</a:t>
            </a:r>
            <a:r>
              <a:rPr lang="pl-PL" sz="3200" dirty="0">
                <a:solidFill>
                  <a:srgbClr val="04617B"/>
                </a:solidFill>
                <a:latin typeface="Constantia"/>
              </a:rPr>
              <a:t> </a:t>
            </a:r>
            <a:r>
              <a:rPr lang="pl-PL" sz="3200" dirty="0" err="1">
                <a:solidFill>
                  <a:srgbClr val="04617B"/>
                </a:solidFill>
                <a:latin typeface="Constantia"/>
              </a:rPr>
              <a:t>Protection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5. </a:t>
            </a:r>
            <a:r>
              <a:rPr lang="en-US" sz="2000" b="1" dirty="0"/>
              <a:t>Disseminating and promoting </a:t>
            </a:r>
            <a:r>
              <a:rPr lang="en-US" sz="2000" dirty="0"/>
              <a:t>the international human rights standards in the field of justice, e.g</a:t>
            </a:r>
            <a:r>
              <a:rPr lang="en-US" sz="2000" dirty="0" smtClean="0"/>
              <a:t>.:</a:t>
            </a:r>
            <a:endParaRPr lang="pl-PL" sz="2000" dirty="0" smtClean="0"/>
          </a:p>
          <a:p>
            <a:pPr marL="0" indent="0">
              <a:buNone/>
            </a:pPr>
            <a:endParaRPr lang="en-US" sz="2000" dirty="0"/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1800" dirty="0"/>
              <a:t>Publishing  studies on the UN’ human rights </a:t>
            </a:r>
            <a:r>
              <a:rPr lang="en-US" sz="1800" dirty="0" smtClean="0"/>
              <a:t>system</a:t>
            </a:r>
            <a:r>
              <a:rPr lang="pl-PL" sz="1800" dirty="0" smtClean="0"/>
              <a:t> (on the </a:t>
            </a:r>
            <a:r>
              <a:rPr lang="pl-PL" sz="1800" dirty="0" err="1" smtClean="0"/>
              <a:t>website</a:t>
            </a:r>
            <a:r>
              <a:rPr lang="pl-PL" sz="1800" dirty="0" smtClean="0"/>
              <a:t> of the </a:t>
            </a:r>
            <a:r>
              <a:rPr lang="pl-PL" sz="1800" dirty="0" err="1" smtClean="0"/>
              <a:t>Ministry</a:t>
            </a:r>
            <a:r>
              <a:rPr lang="pl-PL" sz="1800" dirty="0" smtClean="0"/>
              <a:t> of </a:t>
            </a:r>
            <a:r>
              <a:rPr lang="pl-PL" sz="1800" dirty="0" err="1" smtClean="0"/>
              <a:t>Justice</a:t>
            </a:r>
            <a:r>
              <a:rPr lang="pl-PL" sz="1800" dirty="0" smtClean="0"/>
              <a:t>)</a:t>
            </a:r>
            <a:endParaRPr lang="en-US" sz="1800" dirty="0"/>
          </a:p>
          <a:p>
            <a:pPr marL="266700" lvl="1" indent="-26670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1800" dirty="0"/>
              <a:t>Facilitating cooperation between the National School of Judiciary and Public </a:t>
            </a:r>
            <a:r>
              <a:rPr lang="en-US" sz="1800" dirty="0" smtClean="0"/>
              <a:t>Pros</a:t>
            </a:r>
            <a:r>
              <a:rPr lang="pl-PL" sz="1800" dirty="0" err="1" smtClean="0"/>
              <a:t>ecution</a:t>
            </a:r>
            <a:r>
              <a:rPr lang="pl-PL" sz="1800" dirty="0" smtClean="0"/>
              <a:t> (</a:t>
            </a:r>
            <a:r>
              <a:rPr lang="pl-PL" sz="1800" dirty="0" err="1" smtClean="0"/>
              <a:t>KSSiP</a:t>
            </a:r>
            <a:r>
              <a:rPr lang="pl-PL" sz="1800" dirty="0" smtClean="0"/>
              <a:t>) and </a:t>
            </a:r>
            <a:r>
              <a:rPr lang="pl-PL" sz="1800" dirty="0" err="1" smtClean="0"/>
              <a:t>NGOs</a:t>
            </a:r>
            <a:r>
              <a:rPr lang="pl-PL" sz="1800" dirty="0" smtClean="0"/>
              <a:t> </a:t>
            </a:r>
            <a:r>
              <a:rPr lang="en-US" sz="1800" dirty="0"/>
              <a:t>in human rights training </a:t>
            </a:r>
            <a:r>
              <a:rPr lang="pl-PL" sz="1800" dirty="0" smtClean="0"/>
              <a:t>(</a:t>
            </a:r>
            <a:r>
              <a:rPr lang="pl-PL" sz="1800" dirty="0" err="1" smtClean="0"/>
              <a:t>e.g</a:t>
            </a:r>
            <a:r>
              <a:rPr lang="pl-PL" sz="1800" dirty="0" smtClean="0"/>
              <a:t>. </a:t>
            </a:r>
            <a:r>
              <a:rPr lang="en-US" sz="1800" dirty="0" smtClean="0"/>
              <a:t>for </a:t>
            </a:r>
            <a:r>
              <a:rPr lang="en-US" sz="1800" dirty="0"/>
              <a:t>the court's and prosecutor’s office’s </a:t>
            </a:r>
            <a:r>
              <a:rPr lang="en-US" sz="1800" dirty="0" smtClean="0"/>
              <a:t>spokespersons</a:t>
            </a:r>
            <a:r>
              <a:rPr lang="pl-PL" sz="1800" dirty="0" smtClean="0"/>
              <a:t>)</a:t>
            </a:r>
            <a:r>
              <a:rPr lang="en-US" sz="1800" dirty="0" smtClean="0"/>
              <a:t> </a:t>
            </a:r>
            <a:endParaRPr lang="pl-PL" sz="1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Ministry of Justice Department of International Cooperation and Human Rights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09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1476</TotalTime>
  <Words>2355</Words>
  <Application>Microsoft Office PowerPoint</Application>
  <PresentationFormat>Pokaz na ekranie (4:3)</PresentationFormat>
  <Paragraphs>309</Paragraphs>
  <Slides>29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Przepływ</vt:lpstr>
      <vt:lpstr> Reporting procedure to the treaty bodies (UN bodies) </vt:lpstr>
      <vt:lpstr>Ministry of Justice</vt:lpstr>
      <vt:lpstr>Ministry of Justice</vt:lpstr>
      <vt:lpstr>Department of International Cooperation and Human Rights</vt:lpstr>
      <vt:lpstr>Division III: International Procedures of Human Rights Protection</vt:lpstr>
      <vt:lpstr>Division III: International Procedures of Human Rights Protection</vt:lpstr>
      <vt:lpstr>Division III: International Procedures of Human Rights Protection</vt:lpstr>
      <vt:lpstr>Division III: International Procedures of Human Rights Protection</vt:lpstr>
      <vt:lpstr>Division III: International Procedures of Human Rights Protection</vt:lpstr>
      <vt:lpstr>UN Conventions</vt:lpstr>
      <vt:lpstr>UN Conventions – reporting </vt:lpstr>
      <vt:lpstr>Reporting to the treaty-bodies - HRC (ICCPR) and CAT</vt:lpstr>
      <vt:lpstr>Initial report (CAT)</vt:lpstr>
      <vt:lpstr>Initial report (CAT)</vt:lpstr>
      <vt:lpstr>Prezentacja programu PowerPoint</vt:lpstr>
      <vt:lpstr>Procedure of reporting (CAT) – periodic reports</vt:lpstr>
      <vt:lpstr>State’s report</vt:lpstr>
      <vt:lpstr>Core document – general information</vt:lpstr>
      <vt:lpstr>Core document – the content</vt:lpstr>
      <vt:lpstr> The content of the treaty-specific document (CAT)  „Harmonized guidelines on reporting under the international human rights treaties, including guidelines on a core document and treaty – specific documents”  (extract from HRI/GEN/2/Rev.6)  </vt:lpstr>
      <vt:lpstr>V and VI Periodic Report of the Republic of Poland on the implementation of the provisions of CAT</vt:lpstr>
      <vt:lpstr>the advantages of the LOIPR procedure</vt:lpstr>
      <vt:lpstr>The process of preparing report by the Ministry of Justice submitted to CAT </vt:lpstr>
      <vt:lpstr>The process of preparing report by the Ministry of Justice submitted to CAT  - the issues of consultations</vt:lpstr>
      <vt:lpstr>The process of preparing report by the Ministry of Justice submitted to CAT </vt:lpstr>
      <vt:lpstr>The process of preparing report by the Ministry of Justice submitted to CAT </vt:lpstr>
      <vt:lpstr>Prezentacja programu PowerPoint</vt:lpstr>
      <vt:lpstr>The process of preparing report by the Ministry of Justice submitted to CAT 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to the UN</dc:title>
  <dc:creator>Żygas Agnieszka</dc:creator>
  <cp:lastModifiedBy>Żygas Agnieszka</cp:lastModifiedBy>
  <cp:revision>338</cp:revision>
  <dcterms:created xsi:type="dcterms:W3CDTF">2013-04-02T08:51:06Z</dcterms:created>
  <dcterms:modified xsi:type="dcterms:W3CDTF">2013-06-21T10:23:44Z</dcterms:modified>
</cp:coreProperties>
</file>